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61"/>
  </p:notesMasterIdLst>
  <p:sldIdLst>
    <p:sldId id="257" r:id="rId4"/>
    <p:sldId id="7593" r:id="rId5"/>
    <p:sldId id="7595" r:id="rId6"/>
    <p:sldId id="7596" r:id="rId7"/>
    <p:sldId id="7597" r:id="rId8"/>
    <p:sldId id="7605" r:id="rId9"/>
    <p:sldId id="7642" r:id="rId10"/>
    <p:sldId id="7598" r:id="rId11"/>
    <p:sldId id="7604" r:id="rId12"/>
    <p:sldId id="7599" r:id="rId13"/>
    <p:sldId id="7659" r:id="rId14"/>
    <p:sldId id="7641" r:id="rId15"/>
    <p:sldId id="7600" r:id="rId16"/>
    <p:sldId id="7655" r:id="rId17"/>
    <p:sldId id="7601" r:id="rId18"/>
    <p:sldId id="7602" r:id="rId19"/>
    <p:sldId id="7607" r:id="rId20"/>
    <p:sldId id="7608" r:id="rId21"/>
    <p:sldId id="7656" r:id="rId22"/>
    <p:sldId id="7609" r:id="rId23"/>
    <p:sldId id="7610" r:id="rId24"/>
    <p:sldId id="7611" r:id="rId25"/>
    <p:sldId id="7657" r:id="rId26"/>
    <p:sldId id="7612" r:id="rId27"/>
    <p:sldId id="7614" r:id="rId28"/>
    <p:sldId id="7615" r:id="rId29"/>
    <p:sldId id="7616" r:id="rId30"/>
    <p:sldId id="7617" r:id="rId31"/>
    <p:sldId id="7618" r:id="rId32"/>
    <p:sldId id="7643" r:id="rId33"/>
    <p:sldId id="7619" r:id="rId34"/>
    <p:sldId id="7622" r:id="rId35"/>
    <p:sldId id="7623" r:id="rId36"/>
    <p:sldId id="7624" r:id="rId37"/>
    <p:sldId id="7625" r:id="rId38"/>
    <p:sldId id="7626" r:id="rId39"/>
    <p:sldId id="7627" r:id="rId40"/>
    <p:sldId id="7628" r:id="rId41"/>
    <p:sldId id="7629" r:id="rId42"/>
    <p:sldId id="7631" r:id="rId43"/>
    <p:sldId id="7632" r:id="rId44"/>
    <p:sldId id="7653" r:id="rId45"/>
    <p:sldId id="7658" r:id="rId46"/>
    <p:sldId id="7654" r:id="rId47"/>
    <p:sldId id="7633" r:id="rId48"/>
    <p:sldId id="7634" r:id="rId49"/>
    <p:sldId id="7644" r:id="rId50"/>
    <p:sldId id="7645" r:id="rId51"/>
    <p:sldId id="7646" r:id="rId52"/>
    <p:sldId id="7647" r:id="rId53"/>
    <p:sldId id="7648" r:id="rId54"/>
    <p:sldId id="7650" r:id="rId55"/>
    <p:sldId id="7660" r:id="rId56"/>
    <p:sldId id="7637" r:id="rId57"/>
    <p:sldId id="7638" r:id="rId58"/>
    <p:sldId id="7639" r:id="rId59"/>
    <p:sldId id="7640"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82" d="100"/>
          <a:sy n="82" d="100"/>
        </p:scale>
        <p:origin x="89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t>2020/9/23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554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840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008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8638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16712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6571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4190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074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583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3350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269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1753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8520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614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4006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7417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4483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668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04565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063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43905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9050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59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3999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75911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937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9934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563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7698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5591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3441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9814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60788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05418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8553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9716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87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29996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06634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77007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30683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40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7541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1427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0187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899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46260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63186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6951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7244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3401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3882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3875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02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t>2020/9/23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t>2020/9/23</a:t>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https://pic1.zhimg.com/80/v2-7f6f84f9f34c5bcbf2f1dd0e8e4d7048_hd.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https://pic3.zhimg.com/80/v2-31a23645d2ddde3415f0e8abbd059f32_hd.p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https://pic2.zhimg.com/80/v2-d3271f519f1fe9ad2363b5a11b44501d_hd.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https://pic1.zhimg.com/80/v2-ca7030c0d6e2702b88271e8b0d9c1e38_hd.jp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https://pic4.zhimg.com/80/v2-f40c0b301c39da9230f169f3702f1d97_hd.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https://pic3.zhimg.com/80/v2-4ab55721bb183975ef93a1d33c56fbee_hd.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https://pic1.zhimg.com/80/v2-ccc5ef84d2f569f5fac3f0171d09ed78_hd.jp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https://pic1.zhimg.com/80/v2-a509cb4eb6863be492b0672ff4bb7b30_hd.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file:////var/folders/zz/c_fqlv_j1vj2qz2n1nxwpdk80000gn/T/com.microsoft.Word/WebArchiveCopyPasteTempFiles/Center"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VIDIA" TargetMode="External"/><Relationship Id="rId2" Type="http://schemas.openxmlformats.org/officeDocument/2006/relationships/hyperlink" Target="https://www.nvidia.cn/data-center/tesla-p100/"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V100</a:t>
            </a:r>
            <a:r>
              <a:rPr lang="zh-CN" altLang="en-US" sz="2400" b="1" dirty="0">
                <a:latin typeface="Microsoft YaHei" panose="020B0503020204020204" pitchFamily="34" charset="-122"/>
                <a:ea typeface="Microsoft YaHei" panose="020B0503020204020204" pitchFamily="34" charset="-122"/>
              </a:rPr>
              <a:t>架构：</a:t>
            </a:r>
            <a:endParaRPr lang="en-US" altLang="zh-CN" sz="2400" b="1" dirty="0">
              <a:latin typeface="Microsoft YaHei" panose="020B0503020204020204" pitchFamily="34" charset="-122"/>
              <a:ea typeface="Microsoft YaHei" panose="020B0503020204020204" pitchFamily="34" charset="-122"/>
            </a:endParaRPr>
          </a:p>
          <a:p>
            <a:endParaRPr lang="en-US" altLang="zh-CN" dirty="0"/>
          </a:p>
          <a:p>
            <a:pPr>
              <a:lnSpc>
                <a:spcPct val="150000"/>
              </a:lnSpc>
            </a:pPr>
            <a:r>
              <a:rPr lang="zh-CN" altLang="en-US" sz="2000" dirty="0">
                <a:latin typeface="Microsoft YaHei" panose="020B0503020204020204" pitchFamily="34" charset="-122"/>
                <a:ea typeface="Microsoft YaHei" panose="020B0503020204020204" pitchFamily="34" charset="-122"/>
              </a:rPr>
              <a:t>每个</a:t>
            </a:r>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拥有：</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INT32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FP64</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Tensor</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个纹理单元</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9B0069-CF98-1A4A-B5F2-7CFE2650B067}"/>
              </a:ext>
            </a:extLst>
          </p:cNvPr>
          <p:cNvPicPr>
            <a:picLocks noChangeAspect="1"/>
          </p:cNvPicPr>
          <p:nvPr/>
        </p:nvPicPr>
        <p:blipFill>
          <a:blip r:embed="rId3"/>
          <a:stretch>
            <a:fillRect/>
          </a:stretch>
        </p:blipFill>
        <p:spPr>
          <a:xfrm>
            <a:off x="3373759" y="1160238"/>
            <a:ext cx="7943285" cy="5273059"/>
          </a:xfrm>
          <a:prstGeom prst="rect">
            <a:avLst/>
          </a:prstGeom>
        </p:spPr>
      </p:pic>
    </p:spTree>
    <p:extLst>
      <p:ext uri="{BB962C8B-B14F-4D97-AF65-F5344CB8AC3E}">
        <p14:creationId xmlns:p14="http://schemas.microsoft.com/office/powerpoint/2010/main" val="1734357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1.6</a:t>
            </a:r>
            <a:r>
              <a:rPr lang="zh-CN" altLang="en-US" sz="2400" b="1" dirty="0">
                <a:latin typeface="Microsoft YaHei" panose="020B0503020204020204" pitchFamily="34" charset="-122"/>
                <a:ea typeface="Microsoft YaHei" panose="020B0503020204020204" pitchFamily="34" charset="-122"/>
              </a:rPr>
              <a:t> </a:t>
            </a:r>
            <a:r>
              <a:rPr lang="en" altLang="zh-CN" sz="2400" b="1" dirty="0">
                <a:latin typeface="Microsoft YaHei" panose="020B0503020204020204" pitchFamily="34" charset="-122"/>
                <a:ea typeface="Microsoft YaHei" panose="020B0503020204020204" pitchFamily="34" charset="-122"/>
              </a:rPr>
              <a:t>G80</a:t>
            </a:r>
            <a:r>
              <a:rPr lang="zh-CN" altLang="en-US" sz="2400" b="1" dirty="0">
                <a:latin typeface="Microsoft YaHei" panose="020B0503020204020204" pitchFamily="34" charset="-122"/>
                <a:ea typeface="Microsoft YaHei" panose="020B0503020204020204" pitchFamily="34" charset="-122"/>
              </a:rPr>
              <a:t>架构模型</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CAEDF-B5D9-7A49-84FB-EFDCBE222198}"/>
              </a:ext>
            </a:extLst>
          </p:cNvPr>
          <p:cNvPicPr>
            <a:picLocks noChangeAspect="1"/>
          </p:cNvPicPr>
          <p:nvPr/>
        </p:nvPicPr>
        <p:blipFill>
          <a:blip r:embed="rId3"/>
          <a:stretch>
            <a:fillRect/>
          </a:stretch>
        </p:blipFill>
        <p:spPr>
          <a:xfrm>
            <a:off x="1341319" y="1626838"/>
            <a:ext cx="9168902" cy="5008783"/>
          </a:xfrm>
          <a:prstGeom prst="rect">
            <a:avLst/>
          </a:prstGeom>
        </p:spPr>
      </p:pic>
    </p:spTree>
    <p:extLst>
      <p:ext uri="{BB962C8B-B14F-4D97-AF65-F5344CB8AC3E}">
        <p14:creationId xmlns:p14="http://schemas.microsoft.com/office/powerpoint/2010/main" val="1812599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DGX-1GPU</a:t>
            </a:r>
            <a:r>
              <a:rPr lang="zh-CN" altLang="zh-CN" sz="2400" dirty="0">
                <a:latin typeface="Microsoft YaHei" panose="020B0503020204020204" pitchFamily="34" charset="-122"/>
                <a:ea typeface="Microsoft YaHei" panose="020B0503020204020204" pitchFamily="34" charset="-122"/>
              </a:rPr>
              <a:t>服务器</a:t>
            </a:r>
            <a:r>
              <a:rPr lang="zh-CN" altLang="en-US" sz="2400" dirty="0">
                <a:latin typeface="Microsoft YaHei" panose="020B0503020204020204" pitchFamily="34" charset="-122"/>
                <a:ea typeface="Microsoft YaHei" panose="020B0503020204020204" pitchFamily="34" charset="-122"/>
                <a:sym typeface="Wingdings" pitchFamily="2" charset="2"/>
              </a:rPr>
              <a:t>： （由</a:t>
            </a:r>
            <a:r>
              <a:rPr lang="en-US" altLang="zh-CN" sz="2400" dirty="0">
                <a:latin typeface="Microsoft YaHei" panose="020B0503020204020204" pitchFamily="34" charset="-122"/>
                <a:ea typeface="Microsoft YaHei" panose="020B0503020204020204" pitchFamily="34" charset="-122"/>
                <a:sym typeface="Wingdings" pitchFamily="2" charset="2"/>
              </a:rPr>
              <a:t>GPU</a:t>
            </a:r>
            <a:r>
              <a:rPr lang="zh-CN" altLang="en-US" sz="2400" dirty="0">
                <a:latin typeface="Microsoft YaHei" panose="020B0503020204020204" pitchFamily="34" charset="-122"/>
                <a:ea typeface="Microsoft YaHei" panose="020B0503020204020204" pitchFamily="34" charset="-122"/>
                <a:sym typeface="Wingdings" pitchFamily="2" charset="2"/>
              </a:rPr>
              <a:t>构建的计算服务器）</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拥有</a:t>
            </a:r>
            <a:r>
              <a:rPr lang="en-US" altLang="zh-CN" sz="2000" dirty="0">
                <a:latin typeface="Microsoft YaHei" panose="020B0503020204020204" pitchFamily="34" charset="-122"/>
                <a:ea typeface="Microsoft YaHei" panose="020B0503020204020204" pitchFamily="34" charset="-122"/>
              </a:rPr>
              <a:t> 8 </a:t>
            </a:r>
            <a:r>
              <a:rPr lang="zh-CN" altLang="zh-CN" sz="2000" dirty="0">
                <a:latin typeface="Microsoft YaHei" panose="020B0503020204020204" pitchFamily="34" charset="-122"/>
                <a:ea typeface="Microsoft YaHei" panose="020B0503020204020204" pitchFamily="34" charset="-122"/>
              </a:rPr>
              <a:t>颗帕斯卡架构</a:t>
            </a:r>
            <a:r>
              <a:rPr lang="en-US" altLang="zh-CN" sz="2000" dirty="0">
                <a:latin typeface="Microsoft YaHei" panose="020B0503020204020204" pitchFamily="34" charset="-122"/>
                <a:ea typeface="Microsoft YaHei" panose="020B0503020204020204" pitchFamily="34" charset="-122"/>
              </a:rPr>
              <a:t> GP100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Tesla P100 GPU</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16G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128 GB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浮点运算（</a:t>
            </a:r>
            <a:r>
              <a:rPr lang="en-US" altLang="zh-CN" sz="2000" dirty="0">
                <a:latin typeface="Microsoft YaHei" panose="020B0503020204020204" pitchFamily="34" charset="-122"/>
                <a:ea typeface="Microsoft YaHei" panose="020B0503020204020204" pitchFamily="34" charset="-122"/>
              </a:rPr>
              <a:t>FP16)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170 </a:t>
            </a:r>
            <a:r>
              <a:rPr lang="en-US" altLang="zh-CN" sz="2000" dirty="0" err="1">
                <a:latin typeface="Microsoft YaHei" panose="020B0503020204020204" pitchFamily="34" charset="-122"/>
                <a:ea typeface="Microsoft YaHei" panose="020B0503020204020204" pitchFamily="34" charset="-122"/>
              </a:rPr>
              <a:t>Tflops</a:t>
            </a:r>
            <a:r>
              <a:rPr lang="zh-CN" altLang="zh-CN" sz="2000" dirty="0">
                <a:latin typeface="Microsoft YaHei" panose="020B0503020204020204" pitchFamily="34" charset="-122"/>
                <a:ea typeface="Microsoft YaHei" panose="020B0503020204020204" pitchFamily="34" charset="-122"/>
              </a:rPr>
              <a:t>（相当于</a:t>
            </a:r>
            <a:r>
              <a:rPr lang="en-US" altLang="zh-CN" sz="2000" dirty="0">
                <a:latin typeface="Microsoft YaHei" panose="020B0503020204020204" pitchFamily="34" charset="-122"/>
                <a:ea typeface="Microsoft YaHei" panose="020B0503020204020204" pitchFamily="34" charset="-122"/>
              </a:rPr>
              <a:t> 250 </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x86</a:t>
            </a:r>
            <a:r>
              <a:rPr lang="zh-CN" altLang="zh-CN" sz="2000" dirty="0">
                <a:latin typeface="Microsoft YaHei" panose="020B0503020204020204" pitchFamily="34" charset="-122"/>
                <a:ea typeface="Microsoft YaHei" panose="020B0503020204020204" pitchFamily="34" charset="-122"/>
              </a:rPr>
              <a:t>服务器）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存储：</a:t>
            </a:r>
            <a:r>
              <a:rPr lang="en-US" altLang="zh-CN" sz="2000" dirty="0">
                <a:latin typeface="Microsoft YaHei" panose="020B0503020204020204" pitchFamily="34" charset="-122"/>
                <a:ea typeface="Microsoft YaHei" panose="020B0503020204020204" pitchFamily="34" charset="-122"/>
              </a:rPr>
              <a:t>7 TB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SSD</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两颗</a:t>
            </a:r>
            <a:r>
              <a:rPr lang="en-US" altLang="zh-CN" sz="2000" dirty="0">
                <a:latin typeface="Microsoft YaHei" panose="020B0503020204020204" pitchFamily="34" charset="-122"/>
                <a:ea typeface="Microsoft YaHei" panose="020B0503020204020204" pitchFamily="34" charset="-122"/>
              </a:rPr>
              <a:t> 16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Xeon E5-2698v3 </a:t>
            </a:r>
            <a:r>
              <a:rPr lang="zh-CN" altLang="zh-CN"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 512 GB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DDR4 </a:t>
            </a:r>
            <a:r>
              <a:rPr lang="zh-CN" altLang="zh-CN" sz="2000" dirty="0">
                <a:latin typeface="Microsoft YaHei" panose="020B0503020204020204" pitchFamily="34" charset="-122"/>
                <a:ea typeface="Microsoft YaHei" panose="020B0503020204020204" pitchFamily="34" charset="-122"/>
              </a:rPr>
              <a:t>内存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3200W</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售价</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129000$</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4303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Microsoft YaHei" panose="020B0503020204020204" pitchFamily="34" charset="-122"/>
                <a:ea typeface="Microsoft YaHei" panose="020B0503020204020204" pitchFamily="34" charset="-122"/>
              </a:rPr>
              <a:t>2.1 CUDA</a:t>
            </a:r>
            <a:r>
              <a:rPr lang="zh-CN" altLang="en-US" sz="2400" b="1" dirty="0">
                <a:latin typeface="Microsoft YaHei" panose="020B0503020204020204" pitchFamily="34" charset="-122"/>
                <a:ea typeface="Microsoft YaHei" panose="020B0503020204020204" pitchFamily="34" charset="-122"/>
              </a:rPr>
              <a:t>简介</a:t>
            </a:r>
            <a:endParaRPr lang="en-US" altLang="zh-CN" sz="24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en-US" altLang="zh-CN" sz="2000" baseline="30000" dirty="0">
                <a:latin typeface="Microsoft YaHei" panose="020B0503020204020204" pitchFamily="34" charset="-122"/>
                <a:ea typeface="Microsoft YaHei" panose="020B0503020204020204" pitchFamily="34" charset="-122"/>
              </a:rPr>
              <a:t>TM</a:t>
            </a:r>
            <a:r>
              <a:rPr lang="en-US"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是英伟达</a:t>
            </a:r>
            <a:r>
              <a:rPr lang="zh-CN" altLang="en-US" sz="2000" dirty="0">
                <a:latin typeface="Microsoft YaHei" panose="020B0503020204020204" pitchFamily="34" charset="-122"/>
                <a:ea typeface="Microsoft YaHei" panose="020B0503020204020204" pitchFamily="34" charset="-122"/>
              </a:rPr>
              <a:t>公司（</a:t>
            </a:r>
            <a:r>
              <a:rPr lang="en-US" altLang="zh-CN" sz="2000" dirty="0">
                <a:latin typeface="Microsoft YaHei" panose="020B0503020204020204" pitchFamily="34" charset="-122"/>
                <a:ea typeface="Microsoft YaHei" panose="020B0503020204020204" pitchFamily="34" charset="-122"/>
              </a:rPr>
              <a:t> NVIDIA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2006</a:t>
            </a:r>
            <a:r>
              <a:rPr lang="zh-CN" altLang="zh-CN"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11</a:t>
            </a:r>
            <a:r>
              <a:rPr lang="zh-CN" altLang="zh-CN"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提出的一种通用并行的架构（应用于计算密集型，</a:t>
            </a:r>
            <a:r>
              <a:rPr lang="en-US" altLang="zh-CN" sz="2000" dirty="0">
                <a:latin typeface="Microsoft YaHei" panose="020B0503020204020204" pitchFamily="34" charset="-122"/>
                <a:ea typeface="Microsoft YaHei" panose="020B0503020204020204" pitchFamily="34" charset="-122"/>
              </a:rPr>
              <a:t>SIMD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a:t>
            </a:r>
            <a:r>
              <a:rPr lang="zh-CN" altLang="zh-CN" sz="2000" dirty="0">
                <a:latin typeface="Microsoft YaHei" panose="020B0503020204020204" pitchFamily="34" charset="-122"/>
                <a:ea typeface="Microsoft YaHei" panose="020B0503020204020204" pitchFamily="34" charset="-122"/>
              </a:rPr>
              <a:t>的通用并行计算平台和编程模</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型</a:t>
            </a:r>
            <a:r>
              <a:rPr lang="zh-CN" altLang="en-US" sz="2000" dirty="0">
                <a:latin typeface="Microsoft YaHei" panose="020B0503020204020204" pitchFamily="34" charset="-122"/>
                <a:ea typeface="Microsoft YaHei" panose="020B0503020204020204" pitchFamily="34" charset="-122"/>
              </a:rPr>
              <a:t>。是随着</a:t>
            </a:r>
            <a:r>
              <a:rPr lang="zh-CN" altLang="zh-CN" sz="2000" dirty="0">
                <a:latin typeface="Microsoft YaHei" panose="020B0503020204020204" pitchFamily="34" charset="-122"/>
                <a:ea typeface="Microsoft YaHei" panose="020B0503020204020204" pitchFamily="34" charset="-122"/>
              </a:rPr>
              <a:t>多核</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和众核</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的出现，</a:t>
            </a:r>
            <a:r>
              <a:rPr lang="zh-CN" altLang="en-US" sz="2000" dirty="0">
                <a:latin typeface="Microsoft YaHei" panose="020B0503020204020204" pitchFamily="34" charset="-122"/>
                <a:ea typeface="Microsoft YaHei" panose="020B0503020204020204" pitchFamily="34" charset="-122"/>
              </a:rPr>
              <a:t>而</a:t>
            </a:r>
            <a:r>
              <a:rPr lang="zh-CN" altLang="zh-CN" sz="2000" dirty="0">
                <a:latin typeface="Microsoft YaHei" panose="020B0503020204020204" pitchFamily="34" charset="-122"/>
                <a:ea typeface="Microsoft YaHei" panose="020B0503020204020204" pitchFamily="34" charset="-122"/>
              </a:rPr>
              <a:t>出现的新的并行程序架构。</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设计为支持多种编程语言和应用编程接口！</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是在底层</a:t>
            </a:r>
            <a:r>
              <a:rPr lang="en-US" altLang="zh-CN" sz="2000" dirty="0">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的基础上，封装了一层，</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使得程序员可以使用</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语言来方便的编程。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还支持</a:t>
            </a:r>
            <a:r>
              <a:rPr lang="en-US" altLang="zh-CN" sz="2000" dirty="0">
                <a:latin typeface="Microsoft YaHei" panose="020B0503020204020204" pitchFamily="34" charset="-122"/>
                <a:ea typeface="Microsoft YaHei" panose="020B0503020204020204" pitchFamily="34" charset="-122"/>
              </a:rPr>
              <a:t>C++/Python</a:t>
            </a:r>
            <a:r>
              <a:rPr lang="zh-CN" altLang="zh-CN" sz="2000" dirty="0">
                <a:latin typeface="Microsoft YaHei" panose="020B0503020204020204" pitchFamily="34" charset="-122"/>
                <a:ea typeface="Microsoft YaHei" panose="020B0503020204020204" pitchFamily="34" charset="-122"/>
              </a:rPr>
              <a:t>等更高级的语言编程；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此外，</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还提供了</a:t>
            </a:r>
            <a:r>
              <a:rPr lang="en-US" altLang="zh-CN" sz="2000" dirty="0" err="1">
                <a:latin typeface="Microsoft YaHei" panose="020B0503020204020204" pitchFamily="34" charset="-122"/>
                <a:ea typeface="Microsoft YaHei" panose="020B0503020204020204" pitchFamily="34" charset="-122"/>
              </a:rPr>
              <a:t>CuDNN</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TensorRT</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NPP</a:t>
            </a:r>
            <a:r>
              <a:rPr lang="zh-CN" altLang="zh-CN" sz="2000" dirty="0">
                <a:latin typeface="Microsoft YaHei" panose="020B0503020204020204" pitchFamily="34" charset="-122"/>
                <a:ea typeface="Microsoft YaHei" panose="020B0503020204020204" pitchFamily="34" charset="-122"/>
              </a:rPr>
              <a:t>等更高级的库函数。</a:t>
            </a:r>
            <a:endParaRPr lang="en-US"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1645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Microsoft YaHei" panose="020B0503020204020204" pitchFamily="34" charset="-122"/>
                <a:ea typeface="Microsoft YaHei" panose="020B0503020204020204" pitchFamily="34" charset="-122"/>
              </a:rPr>
              <a:t>为什么是</a:t>
            </a:r>
            <a:r>
              <a:rPr lang="en-US" altLang="zh-CN" sz="2400" b="1" dirty="0">
                <a:latin typeface="Microsoft YaHei" panose="020B0503020204020204" pitchFamily="34" charset="-122"/>
                <a:ea typeface="Microsoft YaHei" panose="020B0503020204020204" pitchFamily="34" charset="-122"/>
              </a:rPr>
              <a:t>CUDA</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CUDA</a:t>
            </a:r>
            <a:r>
              <a:rPr lang="en"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，计算统一设备架构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，竞争对手</a:t>
            </a:r>
            <a:r>
              <a:rPr lang="en" altLang="zh-CN" sz="2000" b="1" dirty="0">
                <a:solidFill>
                  <a:srgbClr val="C00000"/>
                </a:solidFill>
                <a:latin typeface="Microsoft YaHei" panose="020B0503020204020204" pitchFamily="34" charset="-122"/>
                <a:ea typeface="Microsoft YaHei" panose="020B0503020204020204" pitchFamily="34" charset="-122"/>
              </a:rPr>
              <a:t>OpenCL</a:t>
            </a:r>
            <a:r>
              <a:rPr lang="en" altLang="zh-CN" sz="2000" dirty="0">
                <a:latin typeface="Microsoft YaHei" panose="020B0503020204020204" pitchFamily="34" charset="-122"/>
                <a:ea typeface="Microsoft YaHei" panose="020B0503020204020204" pitchFamily="34" charset="-122"/>
              </a:rPr>
              <a:t>(from 2008</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苹果公司</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latin typeface="Microsoft YaHei" panose="020B0503020204020204" pitchFamily="34" charset="-122"/>
                <a:ea typeface="Microsoft YaHei" panose="020B0503020204020204" pitchFamily="34" charset="-122"/>
              </a:rPr>
              <a:t>CUDA </a:t>
            </a:r>
            <a:r>
              <a:rPr lang="zh-CN" altLang="en-US" sz="2000" dirty="0">
                <a:latin typeface="Microsoft YaHei" panose="020B0503020204020204" pitchFamily="34" charset="-122"/>
                <a:ea typeface="Microsoft YaHei" panose="020B0503020204020204" pitchFamily="34" charset="-122"/>
              </a:rPr>
              <a:t>是</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专有的，即只能用</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a:t>
            </a:r>
          </a:p>
          <a:p>
            <a:pPr>
              <a:lnSpc>
                <a:spcPct val="150000"/>
              </a:lnSpc>
            </a:pP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是所有主流媒介采用的一直标准，</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可以在所有平台</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Nvidia, AMD</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执行，但是否能具有好的运行效果会有差异，同一时刻</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更快，</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未来会比</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发展更快。</a:t>
            </a:r>
            <a:endParaRPr lang="e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2476847E-4DD4-B34B-8713-E9E51A48C652}"/>
              </a:ext>
            </a:extLst>
          </p:cNvPr>
          <p:cNvPicPr>
            <a:picLocks noChangeAspect="1"/>
          </p:cNvPicPr>
          <p:nvPr/>
        </p:nvPicPr>
        <p:blipFill>
          <a:blip r:embed="rId3"/>
          <a:stretch>
            <a:fillRect/>
          </a:stretch>
        </p:blipFill>
        <p:spPr>
          <a:xfrm>
            <a:off x="7365402" y="1578467"/>
            <a:ext cx="4521798" cy="4542630"/>
          </a:xfrm>
          <a:prstGeom prst="rect">
            <a:avLst/>
          </a:prstGeom>
        </p:spPr>
      </p:pic>
    </p:spTree>
    <p:extLst>
      <p:ext uri="{BB962C8B-B14F-4D97-AF65-F5344CB8AC3E}">
        <p14:creationId xmlns:p14="http://schemas.microsoft.com/office/powerpoint/2010/main" val="9934702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F1CC5CF7-6AD0-3E4B-BC3A-1640BBBB4597}"/>
              </a:ext>
            </a:extLst>
          </p:cNvPr>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7AD787BC-BFAE-1E4E-86D4-D73E5867C62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470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C9F9830-DB8D-E344-A3EE-653C1E50E7FD}"/>
              </a:ext>
            </a:extLst>
          </p:cNvPr>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2.2</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计算能力</a:t>
            </a:r>
            <a:r>
              <a:rPr lang="en-US" altLang="zh-CN" sz="2400" b="1" dirty="0">
                <a:latin typeface="Microsoft YaHei" panose="020B0503020204020204" pitchFamily="34" charset="-122"/>
                <a:ea typeface="Microsoft YaHei" panose="020B0503020204020204" pitchFamily="34" charset="-122"/>
              </a:rPr>
              <a:t>(Compute Capability)</a:t>
            </a:r>
            <a:r>
              <a:rPr lang="zh-CN" altLang="zh-CN" sz="2400" b="1" dirty="0">
                <a:latin typeface="Microsoft YaHei" panose="020B0503020204020204" pitchFamily="34" charset="-122"/>
                <a:ea typeface="Microsoft YaHei" panose="020B0503020204020204" pitchFamily="34" charset="-122"/>
              </a:rPr>
              <a:t> </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所谓的计算能力</a:t>
            </a:r>
            <a:r>
              <a:rPr lang="en-US" altLang="zh-CN" sz="2000" dirty="0">
                <a:latin typeface="Microsoft YaHei" panose="020B0503020204020204" pitchFamily="34" charset="-122"/>
                <a:ea typeface="Microsoft YaHei" panose="020B0503020204020204" pitchFamily="34" charset="-122"/>
              </a:rPr>
              <a:t>(Compute Capability)</a:t>
            </a:r>
            <a:r>
              <a:rPr lang="zh-CN" altLang="zh-CN" sz="2000" dirty="0">
                <a:latin typeface="Microsoft YaHei" panose="020B0503020204020204" pitchFamily="34" charset="-122"/>
                <a:ea typeface="Microsoft YaHei" panose="020B0503020204020204" pitchFamily="34" charset="-122"/>
              </a:rPr>
              <a:t>，说白了就是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的版本号。有时也被称作</a:t>
            </a:r>
            <a:r>
              <a:rPr lang="en-US" altLang="zh-CN" sz="2000" dirty="0">
                <a:latin typeface="Microsoft YaHei" panose="020B0503020204020204" pitchFamily="34" charset="-122"/>
                <a:ea typeface="Microsoft YaHei" panose="020B0503020204020204" pitchFamily="34" charset="-122"/>
              </a:rPr>
              <a:t>SM Version</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不同版本的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具有不同的特性，因此程序编写也会有所差异。计算能力为</a:t>
            </a:r>
            <a:r>
              <a:rPr lang="en-US" altLang="zh-CN" sz="2000" dirty="0">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，其中主版本号</a:t>
            </a:r>
            <a:r>
              <a:rPr lang="en-US" altLang="zh-CN" sz="2000" dirty="0">
                <a:latin typeface="Microsoft YaHei" panose="020B0503020204020204" pitchFamily="34" charset="-122"/>
                <a:ea typeface="Microsoft YaHei" panose="020B0503020204020204" pitchFamily="34" charset="-122"/>
              </a:rPr>
              <a:t>X</a:t>
            </a:r>
          </a:p>
          <a:p>
            <a:pPr>
              <a:lnSpc>
                <a:spcPct val="150000"/>
              </a:lnSpc>
            </a:pPr>
            <a:r>
              <a:rPr lang="zh-CN" altLang="zh-CN" sz="2000" dirty="0">
                <a:latin typeface="Microsoft YaHei" panose="020B0503020204020204" pitchFamily="34" charset="-122"/>
                <a:ea typeface="Microsoft YaHei" panose="020B0503020204020204" pitchFamily="34" charset="-122"/>
              </a:rPr>
              <a:t>代表架构，各个架构如下表：</a:t>
            </a:r>
          </a:p>
          <a:p>
            <a:pPr>
              <a:lnSpc>
                <a:spcPct val="120000"/>
              </a:lnSpc>
            </a:pPr>
            <a:endParaRPr kumimoji="1" lang="zh-CN" altLang="en-US" dirty="0">
              <a:solidFill>
                <a:schemeClr val="tx1">
                  <a:lumMod val="75000"/>
                  <a:lumOff val="25000"/>
                </a:schemeClr>
              </a:solidFill>
            </a:endParaRPr>
          </a:p>
        </p:txBody>
      </p:sp>
      <p:sp>
        <p:nvSpPr>
          <p:cNvPr id="3" name="Rectangle 2">
            <a:extLst>
              <a:ext uri="{FF2B5EF4-FFF2-40B4-BE49-F238E27FC236}">
                <a16:creationId xmlns:a16="http://schemas.microsoft.com/office/drawing/2014/main" id="{B297068D-C70E-0F4B-8027-654F8431E0A8}"/>
              </a:ext>
            </a:extLst>
          </p:cNvPr>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707B3AC8-DF40-1041-8FE7-52865D45FB7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2A9709A-B2EC-894A-B507-D1FA681082F4}"/>
              </a:ext>
            </a:extLst>
          </p:cNvPr>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的书籍文档中，我们经常能看到</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"5.x"</a:t>
            </a:r>
            <a:r>
              <a:rPr lang="zh-CN" altLang="zh-CN" sz="2000" dirty="0">
                <a:latin typeface="Microsoft YaHei" panose="020B0503020204020204" pitchFamily="34" charset="-122"/>
                <a:ea typeface="Microsoft YaHei" panose="020B0503020204020204" pitchFamily="34" charset="-122"/>
              </a:rPr>
              <a:t>等这样的字眼，</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代表第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代</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第</a:t>
            </a: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代架构，也就是</a:t>
            </a:r>
            <a:r>
              <a:rPr lang="en-US" altLang="zh-CN" sz="2000" dirty="0">
                <a:latin typeface="Microsoft YaHei" panose="020B0503020204020204" pitchFamily="34" charset="-122"/>
                <a:ea typeface="Microsoft YaHei" panose="020B0503020204020204" pitchFamily="34" charset="-122"/>
              </a:rPr>
              <a:t>Tesla/Maxwell</a:t>
            </a:r>
            <a:r>
              <a:rPr lang="zh-CN" altLang="zh-CN" sz="2000" dirty="0">
                <a:latin typeface="Microsoft YaHei" panose="020B0503020204020204" pitchFamily="34" charset="-122"/>
                <a:ea typeface="Microsoft YaHei" panose="020B0503020204020204" pitchFamily="34" charset="-122"/>
              </a:rPr>
              <a:t>架构。</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次版本号</a:t>
            </a:r>
            <a:r>
              <a:rPr lang="en-US" altLang="zh-CN" sz="2000" dirty="0">
                <a:latin typeface="Microsoft YaHei" panose="020B0503020204020204" pitchFamily="34" charset="-122"/>
                <a:ea typeface="Microsoft YaHei" panose="020B0503020204020204" pitchFamily="34" charset="-122"/>
              </a:rPr>
              <a:t>Y</a:t>
            </a:r>
            <a:r>
              <a:rPr lang="zh-CN" altLang="zh-CN" sz="2000" dirty="0">
                <a:latin typeface="Microsoft YaHei" panose="020B0503020204020204" pitchFamily="34" charset="-122"/>
                <a:ea typeface="Microsoft YaHei" panose="020B0503020204020204" pitchFamily="34" charset="-122"/>
              </a:rPr>
              <a:t>，代表在架构的基础上，有一定改进，或者有一些新特性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的引入。最新的图灵架构</a:t>
            </a:r>
            <a:r>
              <a:rPr lang="en-US" altLang="zh-CN" sz="2000" dirty="0">
                <a:latin typeface="Microsoft YaHei" panose="020B0503020204020204" pitchFamily="34" charset="-122"/>
                <a:ea typeface="Microsoft YaHei" panose="020B0503020204020204" pitchFamily="34" charset="-122"/>
              </a:rPr>
              <a:t>(Turing)</a:t>
            </a:r>
            <a:r>
              <a:rPr lang="zh-CN" altLang="zh-CN" sz="2000" dirty="0">
                <a:latin typeface="Microsoft YaHei" panose="020B0503020204020204" pitchFamily="34" charset="-122"/>
                <a:ea typeface="Microsoft YaHei" panose="020B0503020204020204" pitchFamily="34" charset="-122"/>
              </a:rPr>
              <a:t>，实际上计算能力是</a:t>
            </a:r>
            <a:r>
              <a:rPr lang="en-US" altLang="zh-CN" sz="2000" dirty="0">
                <a:latin typeface="Microsoft YaHei" panose="020B0503020204020204" pitchFamily="34" charset="-122"/>
                <a:ea typeface="Microsoft YaHei" panose="020B0503020204020204" pitchFamily="34" charset="-122"/>
              </a:rPr>
              <a:t>7.5</a:t>
            </a:r>
            <a:r>
              <a:rPr lang="zh-CN" altLang="zh-CN" sz="2000" dirty="0">
                <a:latin typeface="Microsoft YaHei" panose="020B0503020204020204" pitchFamily="34" charset="-122"/>
                <a:ea typeface="Microsoft YaHei" panose="020B0503020204020204" pitchFamily="34" charset="-122"/>
              </a:rPr>
              <a:t>，也就是说还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是属于</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架构。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6203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55A6A3-5647-3B4C-B200-B5E9455E2E59}"/>
              </a:ext>
            </a:extLst>
          </p:cNvPr>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英伟达</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英伟达架构：</a:t>
            </a:r>
            <a:r>
              <a:rPr lang="en-US" altLang="zh-CN" sz="2000" dirty="0">
                <a:latin typeface="Microsoft YaHei" panose="020B0503020204020204" pitchFamily="34" charset="-122"/>
                <a:ea typeface="Microsoft YaHei" panose="020B0503020204020204" pitchFamily="34" charset="-122"/>
              </a:rPr>
              <a:t>Kepler(</a:t>
            </a:r>
            <a:r>
              <a:rPr lang="zh-CN" altLang="zh-CN" sz="2000" dirty="0">
                <a:latin typeface="Microsoft YaHei" panose="020B0503020204020204" pitchFamily="34" charset="-122"/>
                <a:ea typeface="Microsoft YaHei" panose="020B0503020204020204" pitchFamily="34" charset="-122"/>
              </a:rPr>
              <a:t>开普勒，计算能力</a:t>
            </a:r>
            <a:r>
              <a:rPr lang="en-US" altLang="zh-CN" sz="2000" dirty="0">
                <a:latin typeface="Microsoft YaHei" panose="020B0503020204020204" pitchFamily="34" charset="-122"/>
                <a:ea typeface="Microsoft YaHei" panose="020B0503020204020204" pitchFamily="34" charset="-122"/>
              </a:rPr>
              <a:t>3.x)</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Maxwell(</a:t>
            </a:r>
            <a:r>
              <a:rPr lang="zh-CN" altLang="zh-CN" sz="2000" dirty="0">
                <a:latin typeface="Microsoft YaHei" panose="020B0503020204020204" pitchFamily="34" charset="-122"/>
                <a:ea typeface="Microsoft YaHei" panose="020B0503020204020204" pitchFamily="34" charset="-122"/>
              </a:rPr>
              <a:t>麦克斯韦，计算能力</a:t>
            </a:r>
            <a:r>
              <a:rPr lang="en-US" altLang="zh-CN" sz="2000" dirty="0">
                <a:latin typeface="Microsoft YaHei" panose="020B0503020204020204" pitchFamily="34" charset="-122"/>
                <a:ea typeface="Microsoft YaHei" panose="020B0503020204020204" pitchFamily="34" charset="-122"/>
              </a:rPr>
              <a:t>5.x)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Pascal(</a:t>
            </a:r>
            <a:r>
              <a:rPr lang="zh-CN" altLang="zh-CN" sz="2000" dirty="0">
                <a:latin typeface="Microsoft YaHei" panose="020B0503020204020204" pitchFamily="34" charset="-122"/>
                <a:ea typeface="Microsoft YaHei" panose="020B0503020204020204" pitchFamily="34" charset="-122"/>
              </a:rPr>
              <a:t>帕斯卡，计算能力</a:t>
            </a:r>
            <a:r>
              <a:rPr lang="en-US" altLang="zh-CN" sz="2000" dirty="0">
                <a:latin typeface="Microsoft YaHei" panose="020B0503020204020204" pitchFamily="34" charset="-122"/>
                <a:ea typeface="Microsoft YaHei" panose="020B0503020204020204" pitchFamily="34" charset="-122"/>
              </a:rPr>
              <a:t>6.x)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沃尔特，计算能力</a:t>
            </a:r>
            <a:r>
              <a:rPr lang="en-US" altLang="zh-CN" sz="2000" dirty="0">
                <a:latin typeface="Microsoft YaHei" panose="020B0503020204020204" pitchFamily="34" charset="-122"/>
                <a:ea typeface="Microsoft YaHei" panose="020B0503020204020204" pitchFamily="34" charset="-122"/>
              </a:rPr>
              <a:t>7.x)</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系列：</a:t>
            </a:r>
            <a:r>
              <a:rPr lang="en-US" altLang="zh-CN" sz="2000" dirty="0" err="1">
                <a:latin typeface="Microsoft YaHei" panose="020B0503020204020204" pitchFamily="34" charset="-122"/>
                <a:ea typeface="Microsoft YaHei" panose="020B0503020204020204" pitchFamily="34" charset="-122"/>
              </a:rPr>
              <a:t>Tegra</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GeForce</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Quadro</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（夸德罗）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Tesla</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K</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等架构</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58023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2.4</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可扩展的编程模型</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400" b="1" dirty="0">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的编程模型，使得同一个</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程序，可以在不同的显卡上运行。如图所示，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程序会创建一些线程块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，线程块会被调度到空闲的</a:t>
            </a:r>
            <a:r>
              <a:rPr lang="zh-CN" altLang="zh-CN" sz="2000" b="1" dirty="0">
                <a:solidFill>
                  <a:srgbClr val="C00000"/>
                </a:solidFill>
                <a:latin typeface="Microsoft YaHei" panose="020B0503020204020204" pitchFamily="34" charset="-122"/>
                <a:ea typeface="Microsoft YaHei" panose="020B0503020204020204" pitchFamily="34" charset="-122"/>
              </a:rPr>
              <a:t>流处理器簇</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上去。当线程块执行完毕后，线程块会退出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，释放出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的资源，以供其他待执行线程块调度进去。</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因此，无论是只有</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，还是有</a:t>
            </a: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BFADBBE4-CFCC-884E-95B0-8782359F2F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41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CUDA</a:t>
            </a:r>
            <a:r>
              <a:rPr lang="zh-CN" altLang="en-US" sz="2400" b="1" dirty="0">
                <a:latin typeface="Microsoft YaHei" panose="020B0503020204020204" pitchFamily="34" charset="-122"/>
                <a:ea typeface="Microsoft YaHei" panose="020B0503020204020204" pitchFamily="34" charset="-122"/>
              </a:rPr>
              <a:t>程序的组织结构</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在编程时被称为设备</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device)</a:t>
            </a:r>
            <a:r>
              <a:rPr lang="zh-CN" altLang="en-US" sz="2000" dirty="0">
                <a:latin typeface="Microsoft YaHei" panose="020B0503020204020204" pitchFamily="34" charset="-122"/>
                <a:ea typeface="Microsoft YaHei" panose="020B0503020204020204" pitchFamily="34" charset="-122"/>
              </a:rPr>
              <a:t>端，</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被称为主机</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host)</a:t>
            </a:r>
            <a:r>
              <a:rPr lang="zh-CN" altLang="en-US" sz="2000" dirty="0">
                <a:latin typeface="Microsoft YaHei" panose="020B0503020204020204" pitchFamily="34" charset="-122"/>
                <a:ea typeface="Microsoft YaHei" panose="020B0503020204020204" pitchFamily="34" charset="-122"/>
              </a:rPr>
              <a:t>端</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段代码需要以核函数的形式加载，执行在</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设备端</a:t>
            </a: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110D097F-6FDA-7A4A-A2D3-30679D362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extLst>
      <p:ext uri="{BB962C8B-B14F-4D97-AF65-F5344CB8AC3E}">
        <p14:creationId xmlns:p14="http://schemas.microsoft.com/office/powerpoint/2010/main" val="2396547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a:extLst>
              <a:ext uri="{FF2B5EF4-FFF2-40B4-BE49-F238E27FC236}">
                <a16:creationId xmlns:a16="http://schemas.microsoft.com/office/drawing/2014/main" id="{A0858AFB-B8B8-A74F-87F4-0E8F1A56903B}"/>
              </a:ext>
            </a:extLst>
          </p:cNvPr>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p>
        </p:txBody>
      </p:sp>
      <p:sp>
        <p:nvSpPr>
          <p:cNvPr id="15" name="矩形: 圆角 67">
            <a:extLst>
              <a:ext uri="{FF2B5EF4-FFF2-40B4-BE49-F238E27FC236}">
                <a16:creationId xmlns:a16="http://schemas.microsoft.com/office/drawing/2014/main" id="{0C54FE88-B555-9741-887A-A21BCD329358}"/>
              </a:ext>
            </a:extLst>
          </p:cNvPr>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a:extLst>
              <a:ext uri="{FF2B5EF4-FFF2-40B4-BE49-F238E27FC236}">
                <a16:creationId xmlns:a16="http://schemas.microsoft.com/office/drawing/2014/main" id="{2DFFAF9C-BBE5-BF42-9FB3-EB84484C185E}"/>
              </a:ext>
            </a:extLst>
          </p:cNvPr>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a:extLst>
              <a:ext uri="{FF2B5EF4-FFF2-40B4-BE49-F238E27FC236}">
                <a16:creationId xmlns:a16="http://schemas.microsoft.com/office/drawing/2014/main" id="{C5B5D23E-1C91-124C-9FB8-1F857E254A2D}"/>
              </a:ext>
            </a:extLst>
          </p:cNvPr>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5C244A5-72CD-EF4F-897E-66A79A71DEF4}"/>
              </a:ext>
            </a:extLst>
          </p:cNvPr>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2.5</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线程层级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在讲解内核函数前，先讲解一下线程层级。</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编程是一个多线程编程，数个线程</a:t>
            </a:r>
            <a:r>
              <a:rPr lang="en-US" altLang="zh-CN" sz="2000" dirty="0">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组成一个线程块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，所有线程块组成一个线程网格</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，图中的线程块，以及线程块中的线程，是按照</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维的方式排布的。实际上，</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编程模型允许使用</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维三种方式来排布。</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另外，即使线程块使用的是</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维排布，线程块中的线程也不一定要按照</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维排，而是可以任意排布。 </a:t>
            </a:r>
            <a:endParaRPr lang="en-US" altLang="zh-CN"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8229D00-7E98-E646-9B5F-1ABFD696EC7F}"/>
              </a:ext>
            </a:extLst>
          </p:cNvPr>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21" name="Picture 1">
            <a:extLst>
              <a:ext uri="{FF2B5EF4-FFF2-40B4-BE49-F238E27FC236}">
                <a16:creationId xmlns:a16="http://schemas.microsoft.com/office/drawing/2014/main" id="{2CB694BA-4304-934C-A87D-32F3C167CF3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4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1C1AD-41D0-594D-ACDD-AB1E3E2DD2A6}"/>
              </a:ext>
            </a:extLst>
          </p:cNvPr>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目前的</a:t>
            </a:r>
            <a:r>
              <a:rPr lang="en-US" altLang="zh-CN" sz="2400" dirty="0">
                <a:latin typeface="Microsoft YaHei" panose="020B0503020204020204" pitchFamily="34" charset="-122"/>
                <a:ea typeface="Microsoft YaHei" panose="020B0503020204020204" pitchFamily="34" charset="-122"/>
              </a:rPr>
              <a:t>GPU</a:t>
            </a:r>
            <a:r>
              <a:rPr lang="zh-CN" altLang="zh-CN" sz="2400" dirty="0">
                <a:latin typeface="Microsoft YaHei" panose="020B0503020204020204" pitchFamily="34" charset="-122"/>
                <a:ea typeface="Microsoft YaHei" panose="020B0503020204020204" pitchFamily="34" charset="-122"/>
              </a:rPr>
              <a:t>限制一个线程块中，最多可以安排</a:t>
            </a:r>
            <a:r>
              <a:rPr lang="en-US" altLang="zh-CN" sz="2400" dirty="0">
                <a:latin typeface="Microsoft YaHei" panose="020B0503020204020204" pitchFamily="34" charset="-122"/>
                <a:ea typeface="Microsoft YaHei" panose="020B0503020204020204" pitchFamily="34" charset="-122"/>
              </a:rPr>
              <a:t>1024</a:t>
            </a:r>
            <a:r>
              <a:rPr lang="zh-CN" altLang="zh-CN" sz="2400" dirty="0">
                <a:latin typeface="Microsoft YaHei" panose="020B0503020204020204" pitchFamily="34" charset="-122"/>
                <a:ea typeface="Microsoft YaHei"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Microsoft YaHei" panose="020B0503020204020204" pitchFamily="34" charset="-122"/>
                <a:ea typeface="Microsoft YaHei" panose="020B0503020204020204" pitchFamily="34" charset="-122"/>
              </a:rPr>
              <a:t>由于</a:t>
            </a:r>
            <a:r>
              <a:rPr lang="en-US" altLang="zh-CN" sz="2400" b="1" dirty="0">
                <a:solidFill>
                  <a:srgbClr val="C00000"/>
                </a:solidFill>
                <a:latin typeface="Microsoft YaHei" panose="020B0503020204020204" pitchFamily="34" charset="-122"/>
                <a:ea typeface="Microsoft YaHei" panose="020B0503020204020204" pitchFamily="34" charset="-122"/>
              </a:rPr>
              <a:t>32</a:t>
            </a:r>
            <a:r>
              <a:rPr lang="zh-CN" altLang="zh-CN" sz="2400" b="1" dirty="0">
                <a:solidFill>
                  <a:srgbClr val="C00000"/>
                </a:solidFill>
                <a:latin typeface="Microsoft YaHei" panose="020B0503020204020204" pitchFamily="34" charset="-122"/>
                <a:ea typeface="Microsoft YaHei" panose="020B0503020204020204" pitchFamily="34" charset="-122"/>
              </a:rPr>
              <a:t>个相邻的线程会组成一个线程束</a:t>
            </a:r>
            <a:r>
              <a:rPr lang="en-US" altLang="zh-CN" sz="2400" b="1" dirty="0">
                <a:solidFill>
                  <a:srgbClr val="C00000"/>
                </a:solidFill>
                <a:latin typeface="Microsoft YaHei" panose="020B0503020204020204" pitchFamily="34" charset="-122"/>
                <a:ea typeface="Microsoft YaHei" panose="020B0503020204020204" pitchFamily="34" charset="-122"/>
              </a:rPr>
              <a:t>(Thread Warp)</a:t>
            </a:r>
            <a:r>
              <a:rPr lang="zh-CN" altLang="zh-CN" sz="2400" b="1" dirty="0">
                <a:solidFill>
                  <a:srgbClr val="C00000"/>
                </a:solidFill>
                <a:latin typeface="Microsoft YaHei" panose="020B0503020204020204" pitchFamily="34" charset="-122"/>
                <a:ea typeface="Microsoft YaHei" panose="020B0503020204020204" pitchFamily="34" charset="-122"/>
              </a:rPr>
              <a:t>，而一个线程束中的线程会运行同样的指令。</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因此一般线程块中线程的数量被安排为</a:t>
            </a:r>
            <a:r>
              <a:rPr lang="en-US" altLang="zh-CN" sz="2400" dirty="0">
                <a:latin typeface="Microsoft YaHei" panose="020B0503020204020204" pitchFamily="34" charset="-122"/>
                <a:ea typeface="Microsoft YaHei" panose="020B0503020204020204" pitchFamily="34" charset="-122"/>
              </a:rPr>
              <a:t>32</a:t>
            </a:r>
            <a:r>
              <a:rPr lang="zh-CN" altLang="zh-CN" sz="2400" dirty="0">
                <a:latin typeface="Microsoft YaHei" panose="020B0503020204020204" pitchFamily="34" charset="-122"/>
                <a:ea typeface="Microsoft YaHei" panose="020B0503020204020204" pitchFamily="34" charset="-122"/>
              </a:rPr>
              <a:t>的倍数，选用</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是比较合适的。在线程数定下来之后，一般根据数据的排布情况来确定线程块的个数。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例如：一个数组的长度为</a:t>
            </a:r>
            <a:r>
              <a:rPr lang="en-US" altLang="zh-CN" sz="2400" dirty="0">
                <a:latin typeface="Microsoft YaHei" panose="020B0503020204020204" pitchFamily="34" charset="-122"/>
                <a:ea typeface="Microsoft YaHei" panose="020B0503020204020204" pitchFamily="34" charset="-122"/>
              </a:rPr>
              <a:t>4096</a:t>
            </a:r>
            <a:r>
              <a:rPr lang="zh-CN" altLang="zh-CN" sz="2400" dirty="0">
                <a:latin typeface="Microsoft YaHei" panose="020B0503020204020204" pitchFamily="34" charset="-122"/>
                <a:ea typeface="Microsoft YaHei" panose="020B0503020204020204" pitchFamily="34" charset="-122"/>
              </a:rPr>
              <a:t>，安排每个线程处理一个元素。如果安排一个线程块为</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个线程，则需要</a:t>
            </a:r>
            <a:r>
              <a:rPr lang="en-US" altLang="zh-CN" sz="2400" dirty="0">
                <a:latin typeface="Microsoft YaHei" panose="020B0503020204020204" pitchFamily="34" charset="-122"/>
                <a:ea typeface="Microsoft YaHei" panose="020B0503020204020204" pitchFamily="34" charset="-122"/>
              </a:rPr>
              <a:t>4096/256=16</a:t>
            </a:r>
            <a:r>
              <a:rPr lang="zh-CN" altLang="zh-CN" sz="2400" dirty="0">
                <a:latin typeface="Microsoft YaHei" panose="020B0503020204020204" pitchFamily="34" charset="-122"/>
                <a:ea typeface="Microsoft YaHei" panose="020B0503020204020204" pitchFamily="34" charset="-122"/>
              </a:rPr>
              <a:t>个线程块。 </a:t>
            </a:r>
            <a:endPar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914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zh-CN"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内核函数是</a:t>
            </a:r>
            <a:r>
              <a:rPr lang="en-US" altLang="zh-CN" sz="2000" dirty="0">
                <a:latin typeface="Microsoft YaHei" panose="020B0503020204020204" pitchFamily="34" charset="-122"/>
                <a:ea typeface="Microsoft YaHei" panose="020B0503020204020204" pitchFamily="34" charset="-122"/>
              </a:rPr>
              <a:t>CUDA </a:t>
            </a:r>
            <a:r>
              <a:rPr lang="zh-CN" altLang="zh-CN" sz="2000" b="1" dirty="0">
                <a:latin typeface="Microsoft YaHei" panose="020B0503020204020204" pitchFamily="34" charset="-122"/>
                <a:ea typeface="Microsoft YaHei" panose="020B0503020204020204" pitchFamily="34" charset="-122"/>
              </a:rPr>
              <a:t>每个线程</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执行的函数</a:t>
            </a:r>
            <a:r>
              <a:rPr lang="zh-CN" altLang="en-US" sz="2000" dirty="0">
                <a:latin typeface="Microsoft YaHei" panose="020B0503020204020204" pitchFamily="34" charset="-122"/>
                <a:ea typeface="Microsoft YaHei" panose="020B0503020204020204" pitchFamily="34" charset="-122"/>
              </a:rPr>
              <a:t>，它运行在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设备上</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使用扩展的</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语言编写内核函数，关键字为</a:t>
            </a:r>
            <a:r>
              <a:rPr lang="en-US" altLang="zh-CN" sz="2000" dirty="0">
                <a:latin typeface="Microsoft YaHei" panose="020B0503020204020204" pitchFamily="34" charset="-122"/>
                <a:ea typeface="Microsoft YaHei" panose="020B0503020204020204" pitchFamily="34" charset="-122"/>
              </a:rPr>
              <a:t>__</a:t>
            </a:r>
            <a:r>
              <a:rPr lang="en-US" altLang="zh-CN" sz="2000" b="1" dirty="0">
                <a:latin typeface="Microsoft YaHei" panose="020B0503020204020204" pitchFamily="34" charset="-122"/>
                <a:ea typeface="Microsoft YaHei" panose="020B0503020204020204" pitchFamily="34" charset="-122"/>
              </a:rPr>
              <a:t>global__</a:t>
            </a:r>
            <a:r>
              <a:rPr lang="zh-CN" altLang="zh-CN" sz="2000" dirty="0">
                <a:latin typeface="Microsoft YaHei" panose="020B0503020204020204" pitchFamily="34" charset="-122"/>
                <a:ea typeface="Microsoft YaHei" panose="020B0503020204020204" pitchFamily="34" charset="-122"/>
              </a:rPr>
              <a:t>。内核函数返回值只能是</a:t>
            </a:r>
            <a:r>
              <a:rPr lang="en-US" altLang="zh-CN" sz="2000" dirty="0">
                <a:latin typeface="Microsoft YaHei" panose="020B0503020204020204" pitchFamily="34" charset="-122"/>
                <a:ea typeface="Microsoft YaHei" panose="020B0503020204020204" pitchFamily="34" charset="-122"/>
              </a:rPr>
              <a:t>void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定义格式：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__global__ void </a:t>
            </a:r>
            <a:r>
              <a:rPr lang="zh-CN" altLang="en-US" sz="2000" dirty="0">
                <a:solidFill>
                  <a:srgbClr val="C00000"/>
                </a:solidFill>
                <a:latin typeface="Microsoft YaHei" panose="020B0503020204020204" pitchFamily="34" charset="-122"/>
                <a:ea typeface="Microsoft YaHei" panose="020B0503020204020204" pitchFamily="34" charset="-122"/>
              </a:rPr>
              <a:t>函数名（参数</a:t>
            </a:r>
            <a:r>
              <a:rPr lang="en-US" altLang="zh-CN" sz="2000"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en-US" sz="2000" dirty="0">
                <a:solidFill>
                  <a:srgbClr val="C00000"/>
                </a:solidFill>
                <a:latin typeface="Microsoft YaHei" panose="020B0503020204020204" pitchFamily="34" charset="-122"/>
                <a:ea typeface="Microsoft YaHei" panose="020B0503020204020204" pitchFamily="34" charset="-122"/>
              </a:rPr>
              <a:t>程序指令集合</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主函数调用的格式：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函数名</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（参数</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blocksPerGrid</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：每个网格中进程块的排布方式（可以采用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threadsPerBock</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：每个进程块中进程的排布方式（可以采用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1866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en-US" altLang="zh-CN" dirty="0"/>
          </a:p>
          <a:p>
            <a:pPr>
              <a:lnSpc>
                <a:spcPts val="3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多个</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block</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多个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一个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里面的线程数，以及一个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数完全是由编程人员去决定的，但是数量的多少和排布方式会根据不同问题产生不同的效果，同时会影响到运行的效率，所以这是</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优化速度的一个关键因素。（</a:t>
            </a:r>
            <a:r>
              <a:rPr lang="zh-CN" altLang="en-US" sz="2000" dirty="0">
                <a:solidFill>
                  <a:srgbClr val="FF0000"/>
                </a:solidFill>
                <a:latin typeface="Microsoft YaHei" panose="020B0503020204020204" pitchFamily="34" charset="-122"/>
                <a:ea typeface="Microsoft YaHei" panose="020B0503020204020204" pitchFamily="34" charset="-122"/>
              </a:rPr>
              <a:t>计算线程和数据的对应关系也不同！！！</a:t>
            </a:r>
            <a:r>
              <a:rPr lang="zh-CN" altLang="en-US" sz="2000" dirty="0">
                <a:latin typeface="Microsoft YaHei" panose="020B0503020204020204" pitchFamily="34" charset="-122"/>
                <a:ea typeface="Microsoft YaHei" panose="020B0503020204020204" pitchFamily="34" charset="-122"/>
              </a:rPr>
              <a:t>）</a:t>
            </a:r>
          </a:p>
          <a:p>
            <a:pPr>
              <a:lnSpc>
                <a:spcPts val="3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也可以以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p>
          <a:p>
            <a:pPr>
              <a:lnSpc>
                <a:spcPts val="3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 每个核函数都可以通过预定义的变量名称去访问各个线程，如</a:t>
            </a:r>
            <a:r>
              <a:rPr lang="en" altLang="zh-CN" sz="2000" dirty="0" err="1">
                <a:latin typeface="Microsoft YaHei" panose="020B0503020204020204" pitchFamily="34" charset="-122"/>
                <a:ea typeface="Microsoft YaHei" panose="020B0503020204020204" pitchFamily="34" charset="-122"/>
              </a:rPr>
              <a:t>threadIdx</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blockIdx,blockDim</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gridDim</a:t>
            </a:r>
            <a:r>
              <a:rPr lang="zh-CN" altLang="en"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(.x, .y)</a:t>
            </a:r>
            <a:r>
              <a:rPr lang="zh-CN" altLang="en" sz="2000" dirty="0">
                <a:latin typeface="Microsoft YaHei" panose="020B0503020204020204" pitchFamily="34" charset="-122"/>
                <a:ea typeface="Microsoft YaHei" panose="020B0503020204020204" pitchFamily="34" charset="-122"/>
              </a:rPr>
              <a:t>分量</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 线程块，网格的设定需要用</a:t>
            </a:r>
            <a:r>
              <a:rPr lang="en-US" altLang="zh-CN" sz="2000" dirty="0">
                <a:latin typeface="Microsoft YaHei" panose="020B0503020204020204" pitchFamily="34" charset="-122"/>
                <a:ea typeface="Microsoft YaHei" panose="020B0503020204020204" pitchFamily="34" charset="-122"/>
              </a:rPr>
              <a:t>&lt;&lt;&lt; 𝑔𝑟𝑖𝑑 𝑠𝑒𝑡, 𝑏𝑙𝑜𝑐𝑘 𝑠𝑒𝑡 &gt;&gt;&gt;</a:t>
            </a:r>
            <a:r>
              <a:rPr lang="zh-CN" altLang="en-US" sz="2000" dirty="0">
                <a:latin typeface="Microsoft YaHei" panose="020B0503020204020204" pitchFamily="34" charset="-122"/>
                <a:ea typeface="Microsoft YaHei" panose="020B0503020204020204" pitchFamily="34" charset="-122"/>
              </a:rPr>
              <a:t>括起来。</a:t>
            </a:r>
          </a:p>
          <a:p>
            <a:pPr>
              <a:lnSpc>
                <a:spcPts val="3000"/>
              </a:lnSpc>
            </a:pP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 内建类型</a:t>
            </a:r>
            <a:r>
              <a:rPr lang="en" altLang="zh-CN" sz="2000" dirty="0">
                <a:latin typeface="Microsoft YaHei" panose="020B0503020204020204" pitchFamily="34" charset="-122"/>
                <a:ea typeface="Microsoft YaHei" panose="020B0503020204020204" pitchFamily="34" charset="-122"/>
              </a:rPr>
              <a:t>dim3</a:t>
            </a:r>
            <a:r>
              <a:rPr lang="zh-CN" altLang="en-US" sz="2000" dirty="0">
                <a:latin typeface="Microsoft YaHei" panose="020B0503020204020204" pitchFamily="34" charset="-122"/>
                <a:ea typeface="Microsoft YaHei" panose="020B0503020204020204" pitchFamily="34" charset="-122"/>
              </a:rPr>
              <a:t>可以设定</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或</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里面二维、三维的结构模型，如</a:t>
            </a:r>
            <a:r>
              <a:rPr lang="en" altLang="zh-CN" sz="2000" dirty="0">
                <a:latin typeface="Microsoft YaHei" panose="020B0503020204020204" pitchFamily="34" charset="-122"/>
                <a:ea typeface="Microsoft YaHei" panose="020B0503020204020204" pitchFamily="34" charset="-122"/>
              </a:rPr>
              <a:t>dim3 BLOCKs(2,2)</a:t>
            </a:r>
          </a:p>
          <a:p>
            <a:pPr>
              <a:lnSpc>
                <a:spcPts val="3000"/>
              </a:lnSpc>
            </a:pP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 核函数前面需要加</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𝑔𝑙𝑜𝑏𝑎𝑙</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 进行限定，并且必须是没有返回值的</a:t>
            </a:r>
            <a:r>
              <a:rPr lang="en" altLang="zh-CN" sz="2000" dirty="0">
                <a:latin typeface="Microsoft YaHei" panose="020B0503020204020204" pitchFamily="34" charset="-122"/>
                <a:ea typeface="Microsoft YaHei" panose="020B0503020204020204" pitchFamily="34" charset="-122"/>
              </a:rPr>
              <a:t>void</a:t>
            </a:r>
            <a:r>
              <a:rPr lang="zh-CN" altLang="en-US" sz="2000" dirty="0">
                <a:latin typeface="Microsoft YaHei" panose="020B0503020204020204" pitchFamily="34" charset="-122"/>
                <a:ea typeface="Microsoft YaHei" panose="020B0503020204020204" pitchFamily="34" charset="-122"/>
              </a:rPr>
              <a:t>函数</a:t>
            </a:r>
          </a:p>
          <a:p>
            <a:pPr>
              <a:lnSpc>
                <a:spcPts val="3000"/>
              </a:lnSpc>
            </a:pP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主机端函数可以是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的，但是</a:t>
            </a:r>
            <a:r>
              <a:rPr lang="en" altLang="zh-CN" sz="2000" dirty="0">
                <a:latin typeface="Microsoft YaHei" panose="020B0503020204020204" pitchFamily="34" charset="-122"/>
                <a:ea typeface="Microsoft YaHei" panose="020B0503020204020204" pitchFamily="34" charset="-122"/>
              </a:rPr>
              <a:t>kernel</a:t>
            </a:r>
            <a:r>
              <a:rPr lang="zh-CN" altLang="en-US" sz="2000" dirty="0">
                <a:latin typeface="Microsoft YaHei" panose="020B0503020204020204" pitchFamily="34" charset="-122"/>
                <a:ea typeface="Microsoft YaHei" panose="020B0503020204020204" pitchFamily="34" charset="-122"/>
              </a:rPr>
              <a:t>中必须是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的，而且很多</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中字符串相关的函数在目前来说都不能使用。</a:t>
            </a:r>
          </a:p>
        </p:txBody>
      </p:sp>
    </p:spTree>
    <p:extLst>
      <p:ext uri="{BB962C8B-B14F-4D97-AF65-F5344CB8AC3E}">
        <p14:creationId xmlns:p14="http://schemas.microsoft.com/office/powerpoint/2010/main" val="25645811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EBE153E-9B75-504B-95CB-9153E968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a:extLst>
              <a:ext uri="{FF2B5EF4-FFF2-40B4-BE49-F238E27FC236}">
                <a16:creationId xmlns:a16="http://schemas.microsoft.com/office/drawing/2014/main" id="{717D3327-BBB4-364A-9480-9E62FA89E901}"/>
              </a:ext>
            </a:extLst>
          </p:cNvPr>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中的每个线程都会执行相同的</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函数，因此不同的线程需要使用自己独有的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来区分彼此，来获取不同的数据。</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这就是</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的概念，即“相同指令，不同线程”。</a:t>
            </a:r>
          </a:p>
          <a:p>
            <a:pPr lvl="0"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lvl="0"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main()</a:t>
            </a:r>
            <a:r>
              <a:rPr lang="zh-CN" altLang="zh-CN" sz="2000" dirty="0">
                <a:latin typeface="Microsoft YaHei" panose="020B0503020204020204" pitchFamily="34" charset="-122"/>
                <a:ea typeface="Microsoft YaHei" panose="020B0503020204020204" pitchFamily="34" charset="-122"/>
              </a:rPr>
              <a:t>函数中，</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函数的调用使用了 </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关键字</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2B12A6EF-205A-E14C-AF83-F83A6BE8F96F}"/>
              </a:ext>
            </a:extLst>
          </p:cNvPr>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一段简单的内核函数，用于求两个数组的和</a:t>
            </a:r>
            <a:r>
              <a:rPr lang="zh-CN" altLang="en-US" sz="2000" b="1" dirty="0">
                <a:latin typeface="Microsoft YaHei" panose="020B0503020204020204" pitchFamily="34" charset="-122"/>
                <a:ea typeface="Microsoft YaHei" panose="020B0503020204020204" pitchFamily="34" charset="-122"/>
              </a:rPr>
              <a:t>。假设数组元素小于</a:t>
            </a:r>
            <a:r>
              <a:rPr lang="en-US" altLang="zh-CN" sz="2000" b="1" dirty="0">
                <a:latin typeface="Microsoft YaHei" panose="020B0503020204020204" pitchFamily="34" charset="-122"/>
                <a:ea typeface="Microsoft YaHei" panose="020B0503020204020204" pitchFamily="34" charset="-122"/>
              </a:rPr>
              <a:t>1024</a:t>
            </a:r>
            <a:r>
              <a:rPr lang="zh-CN" altLang="en-US" sz="2000" b="1" dirty="0">
                <a:latin typeface="Microsoft YaHei" panose="020B0503020204020204" pitchFamily="34" charset="-122"/>
                <a:ea typeface="Microsoft YaHei" panose="020B0503020204020204" pitchFamily="34" charset="-122"/>
              </a:rPr>
              <a:t>个。</a:t>
            </a:r>
            <a:endParaRPr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74282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1086319-F1E0-1B44-B202-A41DD264D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a:extLst>
              <a:ext uri="{FF2B5EF4-FFF2-40B4-BE49-F238E27FC236}">
                <a16:creationId xmlns:a16="http://schemas.microsoft.com/office/drawing/2014/main" id="{141D9B1F-837A-3B4B-8384-B6FDD34EF080}"/>
              </a:ext>
            </a:extLst>
          </p:cNvPr>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Microsoft YaHei" panose="020B0503020204020204" pitchFamily="34" charset="-122"/>
                <a:ea typeface="Microsoft YaHei" panose="020B0503020204020204" pitchFamily="34" charset="-122"/>
              </a:rPr>
              <a:t>如果</a:t>
            </a:r>
            <a:r>
              <a:rPr lang="zh-CN" altLang="en-US" sz="2400" b="1" dirty="0">
                <a:latin typeface="Microsoft YaHei" panose="020B0503020204020204" pitchFamily="34" charset="-122"/>
                <a:ea typeface="Microsoft YaHei" panose="020B0503020204020204" pitchFamily="34" charset="-122"/>
              </a:rPr>
              <a:t>数组</a:t>
            </a:r>
            <a:r>
              <a:rPr lang="zh-CN" altLang="zh-CN" sz="2400" b="1" dirty="0">
                <a:latin typeface="Microsoft YaHei" panose="020B0503020204020204" pitchFamily="34" charset="-122"/>
                <a:ea typeface="Microsoft YaHei" panose="020B0503020204020204" pitchFamily="34" charset="-122"/>
              </a:rPr>
              <a:t>大于</a:t>
            </a:r>
            <a:r>
              <a:rPr lang="en-US" altLang="zh-CN" sz="2400" b="1" dirty="0">
                <a:latin typeface="Microsoft YaHei" panose="020B0503020204020204" pitchFamily="34" charset="-122"/>
                <a:ea typeface="Microsoft YaHei" panose="020B0503020204020204" pitchFamily="34" charset="-122"/>
              </a:rPr>
              <a:t>1024</a:t>
            </a:r>
            <a:r>
              <a:rPr lang="zh-CN" altLang="en-US" sz="2400" b="1" dirty="0">
                <a:latin typeface="Microsoft YaHei" panose="020B0503020204020204" pitchFamily="34" charset="-122"/>
                <a:ea typeface="Microsoft YaHei" panose="020B0503020204020204" pitchFamily="34" charset="-122"/>
              </a:rPr>
              <a:t>个元素，</a:t>
            </a:r>
            <a:r>
              <a:rPr lang="zh-CN" altLang="zh-CN" sz="2400" b="1" dirty="0">
                <a:latin typeface="Microsoft YaHei" panose="020B0503020204020204" pitchFamily="34" charset="-122"/>
                <a:ea typeface="Microsoft YaHei" panose="020B0503020204020204" pitchFamily="34" charset="-122"/>
              </a:rPr>
              <a:t>应该采用多个线程块</a:t>
            </a:r>
            <a:r>
              <a:rPr lang="en-US" altLang="zh-CN" sz="2400" b="1" dirty="0">
                <a:latin typeface="Microsoft YaHei" panose="020B0503020204020204" pitchFamily="34" charset="-122"/>
                <a:ea typeface="Microsoft YaHei" panose="020B0503020204020204" pitchFamily="34" charset="-122"/>
              </a:rPr>
              <a:t>N/256</a:t>
            </a:r>
            <a:r>
              <a:rPr lang="zh-CN" altLang="en-US" sz="2400" b="1" dirty="0">
                <a:latin typeface="Microsoft YaHei" panose="020B0503020204020204" pitchFamily="34" charset="-122"/>
                <a:ea typeface="Microsoft YaHei" panose="020B0503020204020204" pitchFamily="34" charset="-122"/>
              </a:rPr>
              <a:t>解决</a:t>
            </a:r>
            <a:r>
              <a:rPr lang="zh-CN" altLang="zh-CN" sz="2400" b="1" dirty="0">
                <a:latin typeface="Microsoft YaHei" panose="020B0503020204020204" pitchFamily="34" charset="-122"/>
                <a:ea typeface="Microsoft YaHei" panose="020B0503020204020204" pitchFamily="34" charset="-122"/>
              </a:rPr>
              <a:t> </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EBF890B-77D0-944D-A7D0-21394103BEB7}"/>
              </a:ext>
            </a:extLst>
          </p:cNvPr>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blockIdx.x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表示此线程所在线程块的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ID</a:t>
            </a:r>
          </a:p>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blockDim.x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表示每个线程块</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方向包含的线程数</a:t>
            </a:r>
          </a:p>
        </p:txBody>
      </p:sp>
    </p:spTree>
    <p:extLst>
      <p:ext uri="{BB962C8B-B14F-4D97-AF65-F5344CB8AC3E}">
        <p14:creationId xmlns:p14="http://schemas.microsoft.com/office/powerpoint/2010/main" val="2157042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F90BD-19E7-4D4D-BDB0-12E3443332C8}"/>
              </a:ext>
            </a:extLst>
          </p:cNvPr>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一个</a:t>
            </a:r>
            <a:r>
              <a:rPr lang="en-US" altLang="zh-CN" sz="2000" b="1" dirty="0">
                <a:latin typeface="Microsoft YaHei" panose="020B0503020204020204" pitchFamily="34" charset="-122"/>
                <a:ea typeface="Microsoft YaHei" panose="020B0503020204020204" pitchFamily="34" charset="-122"/>
              </a:rPr>
              <a:t>2</a:t>
            </a:r>
            <a:r>
              <a:rPr lang="zh-CN" altLang="zh-CN" sz="2000" b="1" dirty="0">
                <a:latin typeface="Microsoft YaHei" panose="020B0503020204020204" pitchFamily="34" charset="-122"/>
                <a:ea typeface="Microsoft YaHei" panose="020B0503020204020204" pitchFamily="34" charset="-122"/>
              </a:rPr>
              <a:t>维排布的例子，用于做矩阵加法 </a:t>
            </a:r>
            <a:endParaRPr lang="en-US" altLang="zh-CN"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B4DBCCE-34E4-224A-8911-F69B4B1F4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a:extLst>
              <a:ext uri="{FF2B5EF4-FFF2-40B4-BE49-F238E27FC236}">
                <a16:creationId xmlns:a16="http://schemas.microsoft.com/office/drawing/2014/main" id="{D93F6843-8876-6A44-9FE8-19696143F002}"/>
              </a:ext>
            </a:extLst>
          </p:cNvPr>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a:extLst>
              <a:ext uri="{FF2B5EF4-FFF2-40B4-BE49-F238E27FC236}">
                <a16:creationId xmlns:a16="http://schemas.microsoft.com/office/drawing/2014/main" id="{55CDDFD7-CC65-5546-A721-6CBFCBB19B5F}"/>
              </a:ext>
            </a:extLst>
          </p:cNvPr>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09317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79156DC-D345-C14E-B206-9507413DB0E9}"/>
              </a:ext>
            </a:extLst>
          </p:cNvPr>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Microsoft YaHei" panose="020B0503020204020204" pitchFamily="34" charset="-122"/>
                <a:ea typeface="Microsoft YaHei" panose="020B0503020204020204" pitchFamily="34" charset="-122"/>
              </a:rPr>
              <a:t>2.7</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内存层级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一样，</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也有不同层级的内存。越靠近核心的内存速度越快，但容量越小；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Rectangle 3">
            <a:extLst>
              <a:ext uri="{FF2B5EF4-FFF2-40B4-BE49-F238E27FC236}">
                <a16:creationId xmlns:a16="http://schemas.microsoft.com/office/drawing/2014/main" id="{733AF276-0EDC-E74F-876C-FE8638BEAF16}"/>
              </a:ext>
            </a:extLst>
          </p:cNvPr>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194" name="Picture 2">
            <a:extLst>
              <a:ext uri="{FF2B5EF4-FFF2-40B4-BE49-F238E27FC236}">
                <a16:creationId xmlns:a16="http://schemas.microsoft.com/office/drawing/2014/main" id="{66B628BA-F2E2-B94C-9731-D5662D4A08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73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313C87C-2547-9546-BB79-54C0EBB03C05}"/>
              </a:ext>
            </a:extLst>
          </p:cNvPr>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主机端内存</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指的就是我们常说的内存</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一般主机端内存通过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总线与设备端内存交换数据。数据交换的速度等于</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总线的速度。</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en-US" sz="2000" b="1" dirty="0">
                <a:solidFill>
                  <a:srgbClr val="C00000"/>
                </a:solidFill>
                <a:latin typeface="Microsoft YaHei" panose="020B0503020204020204" pitchFamily="34" charset="-122"/>
                <a:ea typeface="Microsoft YaHei" panose="020B0503020204020204" pitchFamily="34" charset="-122"/>
              </a:rPr>
              <a:t>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en-US" altLang="zh-CN" sz="2000" b="1" dirty="0">
                <a:solidFill>
                  <a:srgbClr val="C00000"/>
                </a:solidFill>
                <a:latin typeface="Microsoft YaHei" panose="020B0503020204020204" pitchFamily="34" charset="-122"/>
                <a:ea typeface="Microsoft YaHei" panose="020B0503020204020204" pitchFamily="34" charset="-122"/>
              </a:rPr>
              <a:t>(global memory)</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zh-CN" sz="2000" dirty="0">
                <a:solidFill>
                  <a:srgbClr val="C00000"/>
                </a:solidFill>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en-US" altLang="zh-CN" sz="2000" b="1" dirty="0">
                <a:solidFill>
                  <a:srgbClr val="C00000"/>
                </a:solidFill>
                <a:latin typeface="Microsoft YaHei" panose="020B0503020204020204" pitchFamily="34" charset="-122"/>
                <a:ea typeface="Microsoft YaHei" panose="020B0503020204020204" pitchFamily="34" charset="-122"/>
              </a:rPr>
              <a:t>(constant memory)</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en-US" altLang="zh-CN" sz="2000" b="1" dirty="0">
                <a:solidFill>
                  <a:srgbClr val="C00000"/>
                </a:solidFill>
                <a:latin typeface="Microsoft YaHei" panose="020B0503020204020204" pitchFamily="34" charset="-122"/>
                <a:ea typeface="Microsoft YaHei" panose="020B0503020204020204" pitchFamily="34" charset="-122"/>
              </a:rPr>
              <a:t>(texture memory)</a:t>
            </a:r>
            <a:r>
              <a:rPr lang="zh-CN" altLang="zh-CN" sz="2000" b="1" dirty="0">
                <a:solidFill>
                  <a:srgbClr val="C00000"/>
                </a:solidFill>
                <a:latin typeface="Microsoft YaHei" panose="020B0503020204020204" pitchFamily="34" charset="-122"/>
                <a:ea typeface="Microsoft YaHei" panose="020B0503020204020204" pitchFamily="34" charset="-122"/>
              </a:rPr>
              <a:t>、本地内存</a:t>
            </a:r>
            <a:r>
              <a:rPr lang="en-US" altLang="zh-CN" sz="2000" b="1" dirty="0">
                <a:solidFill>
                  <a:srgbClr val="C00000"/>
                </a:solidFill>
                <a:latin typeface="Microsoft YaHei" panose="020B0503020204020204" pitchFamily="34" charset="-122"/>
                <a:ea typeface="Microsoft YaHei" panose="020B0503020204020204" pitchFamily="34" charset="-122"/>
              </a:rPr>
              <a:t>(local memory)</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都位于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板上，但不在片内。因此速度相对片内内存较慢。常量内存和纹理内存对于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来说是只读的。</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上有</a:t>
            </a:r>
            <a:r>
              <a:rPr lang="en-US" altLang="zh-CN" sz="2000" b="1" dirty="0">
                <a:solidFill>
                  <a:srgbClr val="C00000"/>
                </a:solidFill>
                <a:latin typeface="Microsoft YaHei" panose="020B0503020204020204" pitchFamily="34" charset="-122"/>
                <a:ea typeface="Microsoft YaHei" panose="020B0503020204020204" pitchFamily="34" charset="-122"/>
              </a:rPr>
              <a:t> L2 cache</a:t>
            </a:r>
            <a:r>
              <a:rPr lang="zh-CN" altLang="zh-CN" sz="2000" b="1" dirty="0">
                <a:solidFill>
                  <a:srgbClr val="C00000"/>
                </a:solidFill>
                <a:latin typeface="Microsoft YaHei" panose="020B0503020204020204" pitchFamily="34" charset="-122"/>
                <a:ea typeface="Microsoft YaHei" panose="020B0503020204020204" pitchFamily="34" charset="-122"/>
              </a:rPr>
              <a:t>和</a:t>
            </a:r>
            <a:r>
              <a:rPr lang="en-US" altLang="zh-CN" sz="2000" b="1" dirty="0">
                <a:solidFill>
                  <a:srgbClr val="C00000"/>
                </a:solidFill>
                <a:latin typeface="Microsoft YaHei" panose="020B0503020204020204" pitchFamily="34" charset="-122"/>
                <a:ea typeface="Microsoft YaHei" panose="020B0503020204020204" pitchFamily="34" charset="-122"/>
              </a:rPr>
              <a:t> L1 </a:t>
            </a:r>
            <a:r>
              <a:rPr lang="en-US" altLang="zh-CN" sz="2000" b="1" dirty="0" err="1">
                <a:solidFill>
                  <a:srgbClr val="C00000"/>
                </a:solidFill>
                <a:latin typeface="Microsoft YaHei" panose="020B0503020204020204" pitchFamily="34" charset="-122"/>
                <a:ea typeface="Microsoft YaHei" panose="020B0503020204020204" pitchFamily="34" charset="-122"/>
              </a:rPr>
              <a:t>cahce</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L2 cache</a:t>
            </a:r>
            <a:r>
              <a:rPr lang="zh-CN" altLang="zh-CN" sz="2000" dirty="0">
                <a:latin typeface="Microsoft YaHei" panose="020B0503020204020204" pitchFamily="34" charset="-122"/>
                <a:ea typeface="Microsoft YaHei" panose="020B0503020204020204" pitchFamily="34" charset="-122"/>
              </a:rPr>
              <a:t>为所有流处理器簇</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共享，而</a:t>
            </a:r>
            <a:r>
              <a:rPr lang="en-US" altLang="zh-CN" sz="2000" dirty="0">
                <a:latin typeface="Microsoft YaHei" panose="020B0503020204020204" pitchFamily="34" charset="-122"/>
                <a:ea typeface="Microsoft YaHei" panose="020B0503020204020204" pitchFamily="34" charset="-122"/>
              </a:rPr>
              <a:t>L1 cache</a:t>
            </a:r>
            <a:r>
              <a:rPr lang="zh-CN" altLang="zh-CN" sz="2000" dirty="0">
                <a:latin typeface="Microsoft YaHei" panose="020B0503020204020204" pitchFamily="34" charset="-122"/>
                <a:ea typeface="Microsoft YaHei" panose="020B0503020204020204" pitchFamily="34" charset="-122"/>
              </a:rPr>
              <a:t>为每个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内部共享。这里的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一样，程序员无法对</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显式操纵。</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3822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纹理缓存和常量缓存在</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b="1" dirty="0">
                <a:solidFill>
                  <a:srgbClr val="C00000"/>
                </a:solidFill>
                <a:latin typeface="Microsoft YaHei" panose="020B0503020204020204" pitchFamily="34" charset="-122"/>
                <a:ea typeface="Microsoft YaHei" panose="020B0503020204020204" pitchFamily="34" charset="-122"/>
              </a:rPr>
              <a:t>内部共享</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在早期</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计算能力的时代，这两种缓存是片上唯一的缓存，十分宝贵。而当</a:t>
            </a:r>
            <a:r>
              <a:rPr lang="en-US" altLang="zh-CN" sz="2000" dirty="0">
                <a:latin typeface="Microsoft YaHei" panose="020B0503020204020204" pitchFamily="34" charset="-122"/>
                <a:ea typeface="Microsoft YaHei" panose="020B0503020204020204" pitchFamily="34" charset="-122"/>
              </a:rPr>
              <a:t>Fermi</a:t>
            </a:r>
            <a:r>
              <a:rPr lang="zh-CN" altLang="zh-CN" sz="2000" dirty="0">
                <a:latin typeface="Microsoft YaHei" panose="020B0503020204020204" pitchFamily="34" charset="-122"/>
                <a:ea typeface="Microsoft YaHei" panose="020B0503020204020204" pitchFamily="34" charset="-122"/>
              </a:rPr>
              <a:t>架构出现后，普通的全局内存也具有了缓存，因此就不那么突出了。</a:t>
            </a:r>
          </a:p>
          <a:p>
            <a:pPr>
              <a:lnSpc>
                <a:spcPct val="150000"/>
              </a:lnSpc>
            </a:pP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en-US" altLang="zh-CN" sz="2000" b="1" dirty="0">
                <a:solidFill>
                  <a:srgbClr val="C00000"/>
                </a:solidFill>
                <a:latin typeface="Microsoft YaHei" panose="020B0503020204020204" pitchFamily="34" charset="-122"/>
                <a:ea typeface="Microsoft YaHei" panose="020B0503020204020204" pitchFamily="34" charset="-122"/>
              </a:rPr>
              <a:t>(shared memory, SMEM)</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具有和</a:t>
            </a:r>
            <a:r>
              <a:rPr lang="en-US" altLang="zh-CN" sz="2000" dirty="0">
                <a:latin typeface="Microsoft YaHei" panose="020B0503020204020204" pitchFamily="34" charset="-122"/>
                <a:ea typeface="Microsoft YaHei" panose="020B0503020204020204" pitchFamily="34" charset="-122"/>
              </a:rPr>
              <a:t>L1</a:t>
            </a:r>
            <a:r>
              <a:rPr lang="zh-CN" altLang="zh-CN" sz="2000" dirty="0">
                <a:latin typeface="Microsoft YaHei" panose="020B0503020204020204" pitchFamily="34" charset="-122"/>
                <a:ea typeface="Microsoft YaHei" panose="020B0503020204020204" pitchFamily="34" charset="-122"/>
              </a:rPr>
              <a:t>缓存同样的速度，且可以被程序员显式操纵，因此经常被用作存放一些需要反复使用的数据。共享内存只能在</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内共享，且对于</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编程模型来说，即使线程块被调度到了同一个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内也无法互相访问。</a:t>
            </a:r>
          </a:p>
          <a:p>
            <a:pPr>
              <a:lnSpc>
                <a:spcPct val="150000"/>
              </a:lnSpc>
            </a:pPr>
            <a:r>
              <a:rPr lang="en-US" altLang="zh-CN" sz="2000" dirty="0">
                <a:latin typeface="Microsoft YaHei" panose="020B0503020204020204" pitchFamily="34" charset="-122"/>
                <a:ea typeface="Microsoft YaHei" panose="020B0503020204020204" pitchFamily="34" charset="-122"/>
              </a:rPr>
              <a:t>6</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的寄存器</a:t>
            </a:r>
            <a:r>
              <a:rPr lang="en-US" altLang="zh-CN" sz="2000" b="1" dirty="0">
                <a:solidFill>
                  <a:srgbClr val="C00000"/>
                </a:solidFill>
                <a:latin typeface="Microsoft YaHei" panose="020B0503020204020204" pitchFamily="34" charset="-122"/>
                <a:ea typeface="Microsoft YaHei" panose="020B0503020204020204" pitchFamily="34" charset="-122"/>
              </a:rPr>
              <a:t>(registers)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不一样，其空间非常巨大，以至于可以为每一个线程分配一块独立的寄存器空间。因此，不像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那样切换进程时需要保存上下文，</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只需要修改一下寄存器空间的指针即可继续运行。所以巨大的寄存器空间，使得</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上线程切换成为了一个几乎无消耗的操作。</a:t>
            </a:r>
            <a:r>
              <a:rPr lang="zh-CN" altLang="zh-CN" sz="2000" dirty="0">
                <a:solidFill>
                  <a:schemeClr val="accent1"/>
                </a:solidFill>
                <a:latin typeface="Microsoft YaHei" panose="020B0503020204020204" pitchFamily="34" charset="-122"/>
                <a:ea typeface="Microsoft YaHei" panose="020B0503020204020204" pitchFamily="34" charset="-122"/>
              </a:rPr>
              <a:t>不过有一点需要注意，寄存器的空间不是无限大的。</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0574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E3ED07-5337-4740-A377-AB8046C8F48F}"/>
              </a:ext>
            </a:extLst>
          </p:cNvPr>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1.1 </a:t>
            </a:r>
            <a:r>
              <a:rPr lang="zh-CN" altLang="zh-CN" sz="2400" b="1" dirty="0">
                <a:latin typeface="Microsoft YaHei" panose="020B0503020204020204" pitchFamily="34" charset="-122"/>
                <a:ea typeface="Microsoft YaHei" panose="020B0503020204020204" pitchFamily="34" charset="-122"/>
              </a:rPr>
              <a:t>从图形处理到通用并行计算</a:t>
            </a:r>
            <a:r>
              <a:rPr lang="en-US" altLang="zh-CN" sz="2400" b="1" dirty="0">
                <a:latin typeface="Microsoft YaHei" panose="020B0503020204020204" pitchFamily="34" charset="-122"/>
                <a:ea typeface="Microsoft YaHei" panose="020B0503020204020204" pitchFamily="34" charset="-122"/>
              </a:rPr>
              <a:t>GPU</a:t>
            </a: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是能够高度并行化、具有很多处理器核心的器件，具有很强的计算能力和内存带宽。下图是</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在浮点运算上的性能对比发展趋势。</a:t>
            </a:r>
            <a:endParaRPr lang="zh-CN" altLang="en-US"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23F0A47F-88D9-8C46-931C-53377AC4BBF7}"/>
              </a:ext>
            </a:extLst>
          </p:cNvPr>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306DDC28-43AB-5346-A8F4-01CCE0FA410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8BF58D2-3D5C-8F4F-83F1-435293AD1261}"/>
              </a:ext>
            </a:extLst>
          </p:cNvPr>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Microsoft YaHei" panose="020B0503020204020204" pitchFamily="34" charset="-122"/>
                <a:ea typeface="Microsoft YaHei" panose="020B0503020204020204" pitchFamily="34" charset="-122"/>
              </a:rPr>
              <a:t>NVIDIA GPU</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 Intel CPU </a:t>
            </a:r>
            <a:r>
              <a:rPr lang="zh-CN" altLang="zh-CN" dirty="0">
                <a:latin typeface="Microsoft YaHei" panose="020B0503020204020204" pitchFamily="34" charset="-122"/>
                <a:ea typeface="Microsoft YaHei" panose="020B0503020204020204" pitchFamily="34" charset="-122"/>
              </a:rPr>
              <a:t>浮点计算能力对比 </a:t>
            </a:r>
            <a:r>
              <a:rPr lang="zh-CN" altLang="en-US" dirty="0">
                <a:latin typeface="Microsoft YaHei" panose="020B0503020204020204" pitchFamily="34" charset="-122"/>
                <a:ea typeface="Microsoft YaHei" panose="020B0503020204020204" pitchFamily="34" charset="-122"/>
              </a:rPr>
              <a:t>。</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46514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寄存器</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register)</a:t>
            </a:r>
          </a:p>
          <a:p>
            <a:pPr>
              <a:lnSpc>
                <a:spcPct val="150000"/>
              </a:lnSpc>
            </a:pPr>
            <a:r>
              <a:rPr lang="zh-CN" altLang="en-US" sz="2000" dirty="0">
                <a:latin typeface="Microsoft YaHei" panose="020B0503020204020204" pitchFamily="34" charset="-122"/>
                <a:ea typeface="Microsoft YaHei" panose="020B0503020204020204" pitchFamily="34" charset="-122"/>
              </a:rPr>
              <a:t>    每个线程独有，可读可写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共享显存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shared memory)</a:t>
            </a:r>
          </a:p>
          <a:p>
            <a:pPr>
              <a:lnSpc>
                <a:spcPct val="150000"/>
              </a:lnSpc>
            </a:pPr>
            <a:r>
              <a:rPr lang="zh-CN" altLang="en-US" sz="2000" dirty="0">
                <a:latin typeface="Microsoft YaHei" panose="020B0503020204020204" pitchFamily="34" charset="-122"/>
                <a:ea typeface="Microsoft YaHei" panose="020B0503020204020204" pitchFamily="34" charset="-122"/>
              </a:rPr>
              <a:t>    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全局显存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global memory)</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任何线程都可以访问读写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常量显存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任何线程都可访问，只读</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纹理显存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任何线程都可访问，可读可写</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85DE378-0CB9-684A-937D-C43604A56E36}"/>
              </a:ext>
            </a:extLst>
          </p:cNvPr>
          <p:cNvPicPr>
            <a:picLocks noChangeAspect="1"/>
          </p:cNvPicPr>
          <p:nvPr/>
        </p:nvPicPr>
        <p:blipFill>
          <a:blip r:embed="rId3"/>
          <a:stretch>
            <a:fillRect/>
          </a:stretch>
        </p:blipFill>
        <p:spPr>
          <a:xfrm>
            <a:off x="4055634" y="1066490"/>
            <a:ext cx="7336714" cy="5498357"/>
          </a:xfrm>
          <a:prstGeom prst="rect">
            <a:avLst/>
          </a:prstGeom>
        </p:spPr>
      </p:pic>
    </p:spTree>
    <p:extLst>
      <p:ext uri="{BB962C8B-B14F-4D97-AF65-F5344CB8AC3E}">
        <p14:creationId xmlns:p14="http://schemas.microsoft.com/office/powerpoint/2010/main" val="26147153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912E7A-7A34-AE43-B73B-874AD8E39F42}"/>
              </a:ext>
            </a:extLst>
          </p:cNvPr>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的线程网格、线程块、线程与各个内存见的关系</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9817EA74-4E00-F645-AF48-5B99A081CBE1}"/>
              </a:ext>
            </a:extLst>
          </p:cNvPr>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E64EECF2-BE64-F141-90D3-C12B51727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a:extLst>
              <a:ext uri="{FF2B5EF4-FFF2-40B4-BE49-F238E27FC236}">
                <a16:creationId xmlns:a16="http://schemas.microsoft.com/office/drawing/2014/main" id="{C5A60EFB-99C0-1640-ABEC-02DB62EA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a:extLst>
              <a:ext uri="{FF2B5EF4-FFF2-40B4-BE49-F238E27FC236}">
                <a16:creationId xmlns:a16="http://schemas.microsoft.com/office/drawing/2014/main" id="{B943459C-A734-4148-96AA-1CBCB7D50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extLst>
      <p:ext uri="{BB962C8B-B14F-4D97-AF65-F5344CB8AC3E}">
        <p14:creationId xmlns:p14="http://schemas.microsoft.com/office/powerpoint/2010/main" val="2933378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EE9CF17-3404-A547-B3A1-8F1E51CA200B}"/>
              </a:ext>
            </a:extLst>
          </p:cNvPr>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Microsoft YaHei" panose="020B0503020204020204" pitchFamily="34" charset="-122"/>
                <a:ea typeface="Microsoft YaHei" panose="020B0503020204020204" pitchFamily="34" charset="-122"/>
              </a:rPr>
              <a:t>注意事项：</a:t>
            </a:r>
            <a:endParaRPr lang="en-US" altLang="zh-CN" sz="20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1</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寄存器和本地内存绑定到了每个线程，其他线程无法访问。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2</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同一个线程块内的线程，可以访问同一块共享内存。，即使两个线程块被调度到了同一个</a:t>
            </a:r>
            <a:r>
              <a:rPr lang="en-US" altLang="zh-CN" sz="2000" dirty="0">
                <a:solidFill>
                  <a:schemeClr val="accent1"/>
                </a:solidFill>
                <a:latin typeface="Microsoft YaHei" panose="020B0503020204020204" pitchFamily="34" charset="-122"/>
                <a:ea typeface="Microsoft YaHei" panose="020B0503020204020204" pitchFamily="34" charset="-122"/>
              </a:rPr>
              <a:t>SM</a:t>
            </a:r>
            <a:r>
              <a:rPr lang="zh-CN" altLang="zh-CN" sz="2000" dirty="0">
                <a:solidFill>
                  <a:schemeClr val="accent1"/>
                </a:solidFill>
                <a:latin typeface="Microsoft YaHei" panose="020B0503020204020204" pitchFamily="34" charset="-122"/>
                <a:ea typeface="Microsoft YaHei" panose="020B0503020204020204" pitchFamily="34" charset="-122"/>
              </a:rPr>
              <a:t>上，他们的共享内存也是隔离开的，不能互相访问。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3</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网格中的所有线程都可以自由读写全局内存。</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4</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常量内存和纹理内存只能被</a:t>
            </a:r>
            <a:r>
              <a:rPr lang="en-US" altLang="zh-CN" sz="2000" dirty="0">
                <a:solidFill>
                  <a:schemeClr val="accent1"/>
                </a:solidFill>
                <a:latin typeface="Microsoft YaHei" panose="020B0503020204020204" pitchFamily="34" charset="-122"/>
                <a:ea typeface="Microsoft YaHei" panose="020B0503020204020204" pitchFamily="34" charset="-122"/>
              </a:rPr>
              <a:t>CPU</a:t>
            </a:r>
            <a:r>
              <a:rPr lang="zh-CN" altLang="zh-CN" sz="2000" dirty="0">
                <a:solidFill>
                  <a:schemeClr val="accent1"/>
                </a:solidFill>
                <a:latin typeface="Microsoft YaHei" panose="020B0503020204020204" pitchFamily="34" charset="-122"/>
                <a:ea typeface="Microsoft YaHei" panose="020B0503020204020204" pitchFamily="34" charset="-122"/>
              </a:rPr>
              <a:t>端修改，</a:t>
            </a:r>
            <a:r>
              <a:rPr lang="en-US" altLang="zh-CN" sz="2000" dirty="0">
                <a:solidFill>
                  <a:schemeClr val="accent1"/>
                </a:solidFill>
                <a:latin typeface="Microsoft YaHei" panose="020B0503020204020204" pitchFamily="34" charset="-122"/>
                <a:ea typeface="Microsoft YaHei" panose="020B0503020204020204" pitchFamily="34" charset="-122"/>
              </a:rPr>
              <a:t>GPU</a:t>
            </a:r>
            <a:r>
              <a:rPr lang="zh-CN" altLang="zh-CN" sz="2000" dirty="0">
                <a:solidFill>
                  <a:schemeClr val="accent1"/>
                </a:solidFill>
                <a:latin typeface="Microsoft YaHei" panose="020B0503020204020204" pitchFamily="34" charset="-122"/>
                <a:ea typeface="Microsoft YaHei" panose="020B0503020204020204" pitchFamily="34" charset="-122"/>
              </a:rPr>
              <a:t>内的线程只能读取数据。 </a:t>
            </a:r>
            <a:endParaRPr kumimoji="1" lang="zh-CN" altLang="en-US" sz="2000"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3569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4469CC7-85E1-F84D-957E-14680610A8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5860" y="2086619"/>
            <a:ext cx="10783010" cy="3955548"/>
          </a:xfrm>
          <a:prstGeom prst="rect">
            <a:avLst/>
          </a:prstGeom>
          <a:noFill/>
          <a:ln>
            <a:noFill/>
          </a:ln>
        </p:spPr>
      </p:pic>
      <p:sp>
        <p:nvSpPr>
          <p:cNvPr id="2" name="文本框 1">
            <a:extLst>
              <a:ext uri="{FF2B5EF4-FFF2-40B4-BE49-F238E27FC236}">
                <a16:creationId xmlns:a16="http://schemas.microsoft.com/office/drawing/2014/main" id="{9BBE2663-9CC8-2B41-B383-3B013BD746B7}"/>
              </a:ext>
            </a:extLst>
          </p:cNvPr>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Tesla P100 GPU</a:t>
            </a:r>
            <a:r>
              <a:rPr lang="zh-CN" altLang="zh-CN" sz="2000" b="1" dirty="0">
                <a:latin typeface="Microsoft YaHei" panose="020B0503020204020204" pitchFamily="34" charset="-122"/>
                <a:ea typeface="Microsoft YaHei" panose="020B0503020204020204" pitchFamily="34" charset="-122"/>
              </a:rPr>
              <a:t>的设备信息</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912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D902EFE-3F78-124D-B657-2AE928138A00}"/>
              </a:ext>
            </a:extLst>
          </p:cNvPr>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2.8</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CPU/GPU</a:t>
            </a:r>
            <a:r>
              <a:rPr lang="zh-CN" altLang="zh-CN" sz="2400" b="1" dirty="0">
                <a:latin typeface="Microsoft YaHei" panose="020B0503020204020204" pitchFamily="34" charset="-122"/>
                <a:ea typeface="Microsoft YaHei" panose="020B0503020204020204" pitchFamily="34" charset="-122"/>
              </a:rPr>
              <a:t>混合编程</a:t>
            </a:r>
            <a:endParaRPr lang="zh-CN"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一种最简单的</a:t>
            </a:r>
            <a:r>
              <a:rPr lang="en-US" altLang="zh-CN" sz="2000" dirty="0">
                <a:latin typeface="Microsoft YaHei" panose="020B0503020204020204" pitchFamily="34" charset="-122"/>
                <a:ea typeface="Microsoft YaHei" panose="020B0503020204020204" pitchFamily="34" charset="-122"/>
              </a:rPr>
              <a:t>CPU/GPU</a:t>
            </a:r>
            <a:r>
              <a:rPr lang="zh-CN" altLang="zh-CN" sz="2000" dirty="0">
                <a:latin typeface="Microsoft YaHei" panose="020B0503020204020204" pitchFamily="34" charset="-122"/>
                <a:ea typeface="Microsoft YaHei" panose="020B0503020204020204" pitchFamily="34" charset="-122"/>
              </a:rPr>
              <a:t>混合编程</a:t>
            </a:r>
            <a:r>
              <a:rPr lang="zh-CN" altLang="en-US" sz="2000" dirty="0">
                <a:latin typeface="Microsoft YaHei" panose="020B0503020204020204" pitchFamily="34" charset="-122"/>
                <a:ea typeface="Microsoft YaHei" panose="020B0503020204020204" pitchFamily="34" charset="-122"/>
              </a:rPr>
              <a:t>方式。</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程序运行的环境：</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rgbClr val="C00000"/>
                </a:solidFill>
                <a:latin typeface="Microsoft YaHei" panose="020B0503020204020204" pitchFamily="34" charset="-122"/>
                <a:ea typeface="Microsoft YaHei" panose="020B0503020204020204" pitchFamily="34" charset="-122"/>
              </a:rPr>
              <a:t>主机端（</a:t>
            </a:r>
            <a:r>
              <a:rPr kumimoji="1" lang="en-US" altLang="zh-CN" sz="2000" dirty="0">
                <a:solidFill>
                  <a:srgbClr val="C00000"/>
                </a:solidFill>
                <a:latin typeface="Microsoft YaHei" panose="020B0503020204020204" pitchFamily="34" charset="-122"/>
                <a:ea typeface="Microsoft YaHei" panose="020B0503020204020204" pitchFamily="34" charset="-122"/>
              </a:rPr>
              <a:t>Host</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CPU</a:t>
            </a:r>
            <a:r>
              <a:rPr kumimoji="1" lang="zh-CN" altLang="en-US" sz="2000" dirty="0">
                <a:solidFill>
                  <a:srgbClr val="C00000"/>
                </a:solidFill>
                <a:latin typeface="Microsoft YaHei" panose="020B0503020204020204" pitchFamily="34" charset="-122"/>
                <a:ea typeface="Microsoft YaHei" panose="020B0503020204020204" pitchFamily="34" charset="-122"/>
              </a:rPr>
              <a:t>执行的串行代码）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rgbClr val="C00000"/>
                </a:solidFill>
                <a:latin typeface="Microsoft YaHei" panose="020B0503020204020204" pitchFamily="34" charset="-122"/>
                <a:ea typeface="Microsoft YaHei" panose="020B0503020204020204" pitchFamily="34" charset="-122"/>
              </a:rPr>
              <a:t>   设备端（</a:t>
            </a:r>
            <a:r>
              <a:rPr kumimoji="1" lang="en-US" altLang="zh-CN" sz="2000" dirty="0">
                <a:solidFill>
                  <a:srgbClr val="C00000"/>
                </a:solidFill>
                <a:latin typeface="Microsoft YaHei" panose="020B0503020204020204" pitchFamily="34" charset="-122"/>
                <a:ea typeface="Microsoft YaHei" panose="020B0503020204020204" pitchFamily="34" charset="-122"/>
              </a:rPr>
              <a:t>Device</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GPU</a:t>
            </a:r>
            <a:r>
              <a:rPr kumimoji="1" lang="zh-CN" altLang="en-US" sz="2000" dirty="0">
                <a:solidFill>
                  <a:srgbClr val="C00000"/>
                </a:solidFill>
                <a:latin typeface="Microsoft YaHei" panose="020B0503020204020204" pitchFamily="34" charset="-122"/>
                <a:ea typeface="Microsoft YaHei" panose="020B0503020204020204" pitchFamily="34" charset="-122"/>
              </a:rPr>
              <a:t>卡并行执行代码）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的内存是独立的。因此在运行内核函数前，主机端需要调用内存拷贝函数，将数据通过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总线拷贝到设备端。内核运行结束后，需要</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再次调用内存拷贝函数，将数据拷回主机端内存。 </a:t>
            </a:r>
            <a:endParaRPr lang="en-US" altLang="zh-CN" sz="2000"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AE2E76AF-18F3-0647-8C16-9C31E82ADA28}"/>
              </a:ext>
            </a:extLst>
          </p:cNvPr>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Picture 1">
            <a:extLst>
              <a:ext uri="{FF2B5EF4-FFF2-40B4-BE49-F238E27FC236}">
                <a16:creationId xmlns:a16="http://schemas.microsoft.com/office/drawing/2014/main" id="{B0DFCB97-2C47-504C-B83C-CB0EC9A419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4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3BC89998-592D-1947-A484-CAFD337D5813}"/>
              </a:ext>
            </a:extLst>
          </p:cNvPr>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cuda </a:t>
            </a: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zh-CN" sz="2000" dirty="0">
                <a:latin typeface="Microsoft YaHei" panose="020B0503020204020204" pitchFamily="34" charset="-122"/>
                <a:ea typeface="Microsoft YaHei" panose="020B0503020204020204" pitchFamily="34" charset="-122"/>
              </a:rPr>
              <a:t>相比传统的</a:t>
            </a:r>
            <a:r>
              <a:rPr lang="en-US" altLang="zh-CN" sz="2000" dirty="0" err="1">
                <a:latin typeface="Microsoft YaHei" panose="020B0503020204020204" pitchFamily="34" charset="-122"/>
                <a:ea typeface="Microsoft YaHei" panose="020B0503020204020204" pitchFamily="34" charset="-122"/>
              </a:rPr>
              <a:t>cpp</a:t>
            </a:r>
            <a:r>
              <a:rPr lang="zh-CN" altLang="zh-CN" sz="2000" dirty="0">
                <a:latin typeface="Microsoft YaHei" panose="020B0503020204020204" pitchFamily="34" charset="-122"/>
                <a:ea typeface="Microsoft YaHei"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lvl="0">
              <a:lnSpc>
                <a:spcPct val="150000"/>
              </a:lnSpc>
            </a:pPr>
            <a:r>
              <a:rPr lang="en-US" altLang="zh-CN" dirty="0">
                <a:latin typeface="Microsoft YaHei" panose="020B0503020204020204" pitchFamily="34" charset="-122"/>
                <a:ea typeface="Microsoft YaHei" panose="020B0503020204020204" pitchFamily="34" charset="-122"/>
              </a:rPr>
              <a:t>	</a:t>
            </a:r>
            <a:r>
              <a:rPr lang="en-US" altLang="zh-CN" dirty="0">
                <a:solidFill>
                  <a:schemeClr val="accent1"/>
                </a:solidFill>
                <a:latin typeface="Microsoft YaHei" panose="020B0503020204020204" pitchFamily="34" charset="-122"/>
                <a:ea typeface="Microsoft YaHei" panose="020B0503020204020204" pitchFamily="34" charset="-122"/>
              </a:rPr>
              <a:t>1</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函数类型限定符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2</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执行配置运算符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3</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五个内置变量</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4</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变量类型限定符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5</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其他的还有数学函数，原子函数，纹理读取，绑定函数等</a:t>
            </a:r>
            <a:r>
              <a:rPr lang="zh-CN" altLang="zh-CN" sz="2000" dirty="0">
                <a:solidFill>
                  <a:schemeClr val="accent1"/>
                </a:solidFill>
                <a:latin typeface="Microsoft YaHei" panose="020B0503020204020204" pitchFamily="34" charset="-122"/>
                <a:ea typeface="Microsoft YaHei" panose="020B0503020204020204" pitchFamily="34" charset="-122"/>
              </a:rPr>
              <a:t> </a:t>
            </a:r>
            <a:r>
              <a:rPr lang="zh-CN" altLang="en-US" sz="2000" dirty="0">
                <a:solidFill>
                  <a:schemeClr val="accent1"/>
                </a:solidFill>
                <a:latin typeface="Microsoft YaHei" panose="020B0503020204020204" pitchFamily="34" charset="-122"/>
                <a:ea typeface="Microsoft YaHei" panose="020B0503020204020204" pitchFamily="34" charset="-122"/>
              </a:rPr>
              <a:t>。</a:t>
            </a:r>
            <a:endParaRPr kumimoji="0" lang="zh-CN" altLang="zh-CN" sz="20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00845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E8CFA2-B345-AF4F-A691-BACB0793E29B}"/>
              </a:ext>
            </a:extLst>
          </p:cNvPr>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3.1</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函数类型限定符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用来确定</a:t>
            </a:r>
            <a:r>
              <a:rPr lang="zh-CN" altLang="en-US" sz="2000" dirty="0">
                <a:latin typeface="Microsoft YaHei" panose="020B0503020204020204" pitchFamily="34" charset="-122"/>
                <a:ea typeface="Microsoft YaHei" panose="020B0503020204020204" pitchFamily="34" charset="-122"/>
              </a:rPr>
              <a:t>是在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运行，以及这个函数是从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a:t>
            </a:r>
          </a:p>
          <a:p>
            <a:pPr lvl="0">
              <a:lnSpc>
                <a:spcPct val="150000"/>
              </a:lnSpc>
            </a:pPr>
            <a:r>
              <a:rPr lang="en-US" altLang="zh-CN" sz="24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a:t>
            </a:r>
            <a:r>
              <a:rPr lang="en-US" altLang="zh-CN" sz="2000" dirty="0">
                <a:latin typeface="Microsoft YaHei" panose="020B0503020204020204" pitchFamily="34" charset="-122"/>
                <a:ea typeface="Microsoft YaHei" panose="020B0503020204020204" pitchFamily="34" charset="-122"/>
              </a:rPr>
              <a:t>_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调用，再</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__global__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调用，在</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执行，也称</a:t>
            </a:r>
            <a:r>
              <a:rPr lang="en-US" altLang="zh-CN" sz="2000" dirty="0">
                <a:latin typeface="Microsoft YaHei" panose="020B0503020204020204" pitchFamily="34" charset="-122"/>
                <a:ea typeface="Microsoft YaHei" panose="020B0503020204020204" pitchFamily="34" charset="-122"/>
              </a:rPr>
              <a:t>kernel</a:t>
            </a:r>
            <a:r>
              <a:rPr lang="zh-CN" altLang="zh-CN" sz="2000" dirty="0">
                <a:latin typeface="Microsoft YaHei" panose="020B0503020204020204" pitchFamily="34" charset="-122"/>
                <a:ea typeface="Microsoft YaHei" panose="020B0503020204020204" pitchFamily="34" charset="-122"/>
              </a:rPr>
              <a:t>核函数。</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__host__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上调用，在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上执行。</a:t>
            </a:r>
          </a:p>
          <a:p>
            <a:pPr>
              <a:lnSpc>
                <a:spcPct val="120000"/>
              </a:lnSpc>
            </a:pPr>
            <a:endParaRPr kumimoji="1" lang="zh-CN" alt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E4BE1199-A539-3249-8E45-6B9A7DBA265E}"/>
              </a:ext>
            </a:extLst>
          </p:cNvPr>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3.2 </a:t>
            </a:r>
            <a:r>
              <a:rPr lang="zh-CN" altLang="zh-CN" sz="2400" b="1" dirty="0">
                <a:latin typeface="Microsoft YaHei" panose="020B0503020204020204" pitchFamily="34" charset="-122"/>
                <a:ea typeface="Microsoft YaHei" panose="020B0503020204020204" pitchFamily="34" charset="-122"/>
              </a:rPr>
              <a:t>执行配置运算符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用来传递核函数的执行参数。使用</a:t>
            </a:r>
            <a:r>
              <a:rPr lang="en-US" altLang="zh-CN" sz="2000" dirty="0">
                <a:latin typeface="Microsoft YaHei" panose="020B0503020204020204" pitchFamily="34" charset="-122"/>
                <a:ea typeface="Microsoft YaHei" panose="020B0503020204020204" pitchFamily="34" charset="-122"/>
              </a:rPr>
              <a:t>__global__</a:t>
            </a:r>
            <a:r>
              <a:rPr lang="zh-CN" altLang="zh-CN" sz="2000" dirty="0">
                <a:latin typeface="Microsoft YaHei" panose="020B0503020204020204" pitchFamily="34" charset="-122"/>
                <a:ea typeface="Microsoft YaHei" panose="020B0503020204020204" pitchFamily="34" charset="-122"/>
              </a:rPr>
              <a:t>声明说明符定义内核，用</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来为内核指定</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线程数。每一个线程都有一个唯一的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，可以通过内置</a:t>
            </a:r>
            <a:r>
              <a:rPr lang="en-US" altLang="zh-CN" sz="2000" dirty="0" err="1">
                <a:latin typeface="Microsoft YaHei" panose="020B0503020204020204" pitchFamily="34" charset="-122"/>
                <a:ea typeface="Microsoft YaHei" panose="020B0503020204020204" pitchFamily="34" charset="-122"/>
              </a:rPr>
              <a:t>threadIdx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blockDim</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）来访问。</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中可以是</a:t>
            </a:r>
            <a:r>
              <a:rPr lang="en-US" altLang="zh-CN" sz="2000" dirty="0">
                <a:latin typeface="Microsoft YaHei" panose="020B0503020204020204" pitchFamily="34" charset="-122"/>
                <a:ea typeface="Microsoft YaHei" panose="020B0503020204020204" pitchFamily="34" charset="-122"/>
              </a:rPr>
              <a:t>int</a:t>
            </a:r>
            <a:r>
              <a:rPr lang="zh-CN" altLang="zh-CN"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dim</a:t>
            </a:r>
            <a:r>
              <a:rPr lang="zh-CN" altLang="zh-CN" sz="2000" dirty="0">
                <a:latin typeface="Microsoft YaHei" panose="020B0503020204020204" pitchFamily="34" charset="-122"/>
                <a:ea typeface="Microsoft YaHei" panose="020B0503020204020204" pitchFamily="34" charset="-122"/>
              </a:rPr>
              <a:t>定义）或者</a:t>
            </a:r>
            <a:r>
              <a:rPr lang="en-US" altLang="zh-CN" sz="2000" dirty="0">
                <a:latin typeface="Microsoft YaHei" panose="020B0503020204020204" pitchFamily="34" charset="-122"/>
                <a:ea typeface="Microsoft YaHei" panose="020B0503020204020204" pitchFamily="34" charset="-122"/>
              </a:rPr>
              <a:t>dim3</a:t>
            </a:r>
            <a:r>
              <a:rPr lang="zh-CN" altLang="zh-CN" sz="2000" dirty="0">
                <a:latin typeface="Microsoft YaHei" panose="020B0503020204020204" pitchFamily="34" charset="-122"/>
                <a:ea typeface="Microsoft YaHei" panose="020B0503020204020204" pitchFamily="34" charset="-122"/>
              </a:rPr>
              <a:t>类型。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782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4DD1AD1-0ECE-7744-A1C1-6C564687824A}"/>
              </a:ext>
            </a:extLst>
          </p:cNvPr>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五个内置变量</a:t>
            </a:r>
            <a:r>
              <a:rPr lang="zh-CN" altLang="en-US" sz="2400" b="1" dirty="0">
                <a:latin typeface="Microsoft YaHei" panose="020B0503020204020204" pitchFamily="34" charset="-122"/>
                <a:ea typeface="Microsoft YaHei" panose="020B0503020204020204" pitchFamily="34" charset="-122"/>
              </a:rPr>
              <a:t>和要求</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gridDim.x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gridDim.y</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warpSize</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（默认为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Maximum number of threads per multiprocessor:  2048</a:t>
            </a:r>
          </a:p>
          <a:p>
            <a:pPr>
              <a:lnSpc>
                <a:spcPct val="150000"/>
              </a:lnSpc>
            </a:pPr>
            <a:r>
              <a:rPr lang="en" altLang="zh-CN" sz="2000" dirty="0">
                <a:latin typeface="Microsoft YaHei" panose="020B0503020204020204" pitchFamily="34" charset="-122"/>
                <a:ea typeface="Microsoft YaHei" panose="020B0503020204020204" pitchFamily="34" charset="-122"/>
              </a:rPr>
              <a:t>  	Maximum number of threads per block:           1024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block:    1024 x 1024 x 64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grid:     2147483647 x 65535 x 65535</a:t>
            </a:r>
          </a:p>
          <a:p>
            <a:pPr>
              <a:lnSpc>
                <a:spcPct val="15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846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44D62D2-6668-9A47-9282-4F0B0EC0FE69}"/>
              </a:ext>
            </a:extLst>
          </p:cNvPr>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3.4 </a:t>
            </a:r>
            <a:r>
              <a:rPr lang="zh-CN" altLang="zh-CN" sz="2400" b="1" dirty="0">
                <a:latin typeface="Microsoft YaHei" panose="020B0503020204020204" pitchFamily="34" charset="-122"/>
                <a:ea typeface="Microsoft YaHei" panose="020B0503020204020204" pitchFamily="34" charset="-122"/>
              </a:rPr>
              <a:t>变量类型限定符</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表示位于全局内存空间，默认类型</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__share__;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表示位于共享内存空间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__constant__;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常量内存空间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__texture__;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其绑定的变量可以被纹理缓存加速访问</a:t>
            </a:r>
          </a:p>
          <a:p>
            <a:pPr>
              <a:lnSpc>
                <a:spcPct val="150000"/>
              </a:lnSpc>
            </a:pPr>
            <a:r>
              <a:rPr lang="en-US" altLang="zh-CN" sz="2000" b="1" dirty="0">
                <a:latin typeface="Microsoft YaHei" panose="020B0503020204020204" pitchFamily="34" charset="-122"/>
                <a:ea typeface="Microsoft YaHei" panose="020B0503020204020204" pitchFamily="34" charset="-122"/>
              </a:rPr>
              <a:t>some unit</a:t>
            </a:r>
            <a:endParaRPr lang="zh-CN" altLang="zh-CN" sz="2000" b="1"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：一个</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的并行程序会被许多个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来执行。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：数个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会被群组成要给</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，同一个</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可以同步，也可以通过</a:t>
            </a:r>
            <a:r>
              <a:rPr lang="en-US" altLang="zh-CN" sz="2000" dirty="0">
                <a:latin typeface="Microsoft YaHei" panose="020B0503020204020204" pitchFamily="34" charset="-122"/>
                <a:ea typeface="Microsoft YaHei" panose="020B0503020204020204" pitchFamily="34" charset="-122"/>
              </a:rPr>
              <a:t>shared memory</a:t>
            </a:r>
            <a:r>
              <a:rPr lang="zh-CN" altLang="zh-CN" sz="2000" dirty="0">
                <a:latin typeface="Microsoft YaHei" panose="020B0503020204020204" pitchFamily="34" charset="-122"/>
                <a:ea typeface="Microsoft YaHei" panose="020B0503020204020204" pitchFamily="34" charset="-122"/>
              </a:rPr>
              <a:t>通信。</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：多个</a:t>
            </a:r>
            <a:r>
              <a:rPr lang="en-US" altLang="zh-CN" sz="2000" dirty="0">
                <a:latin typeface="Microsoft YaHei" panose="020B0503020204020204" pitchFamily="34" charset="-122"/>
                <a:ea typeface="Microsoft YaHei" panose="020B0503020204020204" pitchFamily="34" charset="-122"/>
              </a:rPr>
              <a:t>blocks</a:t>
            </a:r>
            <a:r>
              <a:rPr lang="zh-CN" altLang="zh-CN" sz="2000" dirty="0">
                <a:latin typeface="Microsoft YaHei" panose="020B0503020204020204" pitchFamily="34" charset="-122"/>
                <a:ea typeface="Microsoft YaHei" panose="020B0503020204020204" pitchFamily="34" charset="-122"/>
              </a:rPr>
              <a:t>再构成</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执行程序时的调度单位，目前</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的大小为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，同在一个</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的线程，以不同数据资源执行相同的指令，就是所谓的</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（单指令，多线程）。</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51854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3268954-1F8D-2349-8141-0B449A2E17C1}"/>
              </a:ext>
            </a:extLst>
          </p:cNvPr>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3.5 </a:t>
            </a:r>
            <a:r>
              <a:rPr lang="zh-CN" altLang="zh-CN" sz="2400" b="1" dirty="0">
                <a:latin typeface="Microsoft YaHei" panose="020B0503020204020204" pitchFamily="34" charset="-122"/>
                <a:ea typeface="Microsoft YaHei" panose="020B0503020204020204" pitchFamily="34" charset="-122"/>
              </a:rPr>
              <a:t>关于内存</a:t>
            </a:r>
            <a:endParaRPr lang="zh-CN" altLang="zh-CN" sz="2400"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每个线程都有</a:t>
            </a:r>
            <a:r>
              <a:rPr lang="zh-CN" altLang="zh-CN" sz="2000" b="1" dirty="0">
                <a:solidFill>
                  <a:srgbClr val="C00000"/>
                </a:solidFill>
                <a:latin typeface="Microsoft YaHei" panose="020B0503020204020204" pitchFamily="34" charset="-122"/>
                <a:ea typeface="Microsoft YaHei" panose="020B0503020204020204" pitchFamily="34" charset="-122"/>
              </a:rPr>
              <a:t>私有本地内存。</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每个线程块都具有对块的所有线程可见的</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并且和块有相同的生存周期。</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所有线程都可以访问相同的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zh-CN" altLang="zh-CN" sz="2000" b="1"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所有线程都可以访问的额外两个只读存储空间：</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zh-CN" altLang="zh-CN" sz="2000" dirty="0">
                <a:solidFill>
                  <a:srgbClr val="C00000"/>
                </a:solidFill>
                <a:latin typeface="Microsoft YaHei" panose="020B0503020204020204" pitchFamily="34" charset="-122"/>
                <a:ea typeface="Microsoft YaHei" panose="020B0503020204020204" pitchFamily="34" charset="-122"/>
              </a:rPr>
              <a:t>和</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编程还假设主机和设备都在</a:t>
            </a:r>
            <a:r>
              <a:rPr lang="en-US" altLang="zh-CN" sz="2000" dirty="0">
                <a:latin typeface="Microsoft YaHei" panose="020B0503020204020204" pitchFamily="34" charset="-122"/>
                <a:ea typeface="Microsoft YaHei" panose="020B0503020204020204" pitchFamily="34" charset="-122"/>
              </a:rPr>
              <a:t>DRAM</a:t>
            </a:r>
            <a:r>
              <a:rPr lang="zh-CN" altLang="zh-CN" sz="2000" dirty="0">
                <a:latin typeface="Microsoft YaHei" panose="020B0503020204020204" pitchFamily="34" charset="-122"/>
                <a:ea typeface="Microsoft YaHei" panose="020B0503020204020204" pitchFamily="34" charset="-122"/>
              </a:rPr>
              <a:t>中保持他们自己的独立存储空间，分别成为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b="1"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主机存储器（</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设备存储器</a:t>
            </a:r>
            <a:r>
              <a:rPr lang="en-US" altLang="zh-CN" sz="2000" b="1" dirty="0">
                <a:solidFill>
                  <a:srgbClr val="C00000"/>
                </a:solidFill>
                <a:latin typeface="Microsoft YaHei" panose="020B0503020204020204" pitchFamily="34" charset="-122"/>
                <a:ea typeface="Microsoft YaHei" panose="020B0503020204020204" pitchFamily="34" charset="-122"/>
              </a:rPr>
              <a:t>(device memory)</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统一内存</a:t>
            </a:r>
            <a:r>
              <a:rPr lang="en-US" altLang="zh-CN" sz="2000" b="1" dirty="0">
                <a:solidFill>
                  <a:srgbClr val="C00000"/>
                </a:solidFill>
                <a:latin typeface="Microsoft YaHei" panose="020B0503020204020204" pitchFamily="34" charset="-122"/>
                <a:ea typeface="Microsoft YaHei" panose="020B0503020204020204" pitchFamily="34" charset="-122"/>
              </a:rPr>
              <a:t>(Unified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托管内存</a:t>
            </a:r>
            <a:r>
              <a:rPr lang="en-US" altLang="zh-CN" sz="2000" b="1" dirty="0">
                <a:solidFill>
                  <a:srgbClr val="C00000"/>
                </a:solidFill>
                <a:latin typeface="Microsoft YaHei" panose="020B0503020204020204" pitchFamily="34" charset="-122"/>
                <a:ea typeface="Microsoft YaHei" panose="020B0503020204020204" pitchFamily="34" charset="-122"/>
              </a:rPr>
              <a:t>(managed memory)</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系统的所有</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访问</a:t>
            </a:r>
            <a:r>
              <a:rPr lang="zh-CN" altLang="zh-CN" sz="2000" b="1" dirty="0">
                <a:latin typeface="Microsoft YaHei" panose="020B0503020204020204" pitchFamily="34" charset="-122"/>
                <a:ea typeface="Microsoft YaHei" panose="020B0503020204020204" pitchFamily="34" charset="-122"/>
              </a:rPr>
              <a:t>托管内存</a:t>
            </a: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6077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C1F28AB-47AE-3743-8E84-960068F97C9C}"/>
              </a:ext>
            </a:extLst>
          </p:cNvPr>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1.2</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的结构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在浮点运算能力上，吊打了</a:t>
            </a:r>
            <a:r>
              <a:rPr lang="en-US" altLang="zh-CN" sz="2000" dirty="0">
                <a:latin typeface="Microsoft YaHei" panose="020B0503020204020204" pitchFamily="34" charset="-122"/>
                <a:ea typeface="Microsoft YaHei" panose="020B0503020204020204" pitchFamily="34" charset="-122"/>
              </a:rPr>
              <a:t>Intel</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。其原因来自于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结构上的差异。如下图所示，</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仅仅具有有限的核心数量。相比于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的核心属于“少而精”的存在，核心数虽然很少，但是每个核心的性能很强，适合处理具有很多分支的复杂的逻辑。近些年来，</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中集成了一些并行指令集，如</a:t>
            </a:r>
            <a:r>
              <a:rPr lang="en-US" altLang="zh-CN" sz="2000" dirty="0">
                <a:latin typeface="Microsoft YaHei" panose="020B0503020204020204" pitchFamily="34" charset="-122"/>
                <a:ea typeface="Microsoft YaHei" panose="020B0503020204020204" pitchFamily="34" charset="-122"/>
              </a:rPr>
              <a:t>SSE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等，其中</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可以同时处理</a:t>
            </a:r>
            <a:r>
              <a:rPr lang="en-US" altLang="zh-CN" sz="2000" dirty="0">
                <a:latin typeface="Microsoft YaHei" panose="020B0503020204020204" pitchFamily="34" charset="-122"/>
                <a:ea typeface="Microsoft YaHei" panose="020B0503020204020204" pitchFamily="34" charset="-122"/>
              </a:rPr>
              <a:t>256</a:t>
            </a:r>
            <a:r>
              <a:rPr lang="zh-CN" altLang="zh-CN" sz="2000" dirty="0">
                <a:latin typeface="Microsoft YaHei" panose="020B0503020204020204" pitchFamily="34" charset="-122"/>
                <a:ea typeface="Microsoft YaHei" panose="020B0503020204020204" pitchFamily="34" charset="-122"/>
              </a:rPr>
              <a:t>位</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个字节</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，可以大大加速并行计算。但是相比于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，还是小巫见大巫。</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ECCF40C4-2BDC-414B-8954-326297FEC4B3}"/>
              </a:ext>
            </a:extLst>
          </p:cNvPr>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FE3BF9A4-090E-2F48-8D14-BAC1ADDC46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16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DB36353-5369-1943-B061-16CB43F08081}"/>
              </a:ext>
            </a:extLst>
          </p:cNvPr>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3.6</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编程接口</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的编程接口由一系列</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语言的扩展和运行库</a:t>
            </a:r>
            <a:r>
              <a:rPr lang="en-US" altLang="zh-CN" sz="2000" dirty="0">
                <a:latin typeface="Microsoft YaHei" panose="020B0503020204020204" pitchFamily="34" charset="-122"/>
                <a:ea typeface="Microsoft YaHei" panose="020B0503020204020204" pitchFamily="34" charset="-122"/>
              </a:rPr>
              <a:t>(runtime library)</a:t>
            </a:r>
            <a:r>
              <a:rPr lang="zh-CN" altLang="zh-CN" sz="2000" dirty="0">
                <a:latin typeface="Microsoft YaHei" panose="020B0503020204020204" pitchFamily="34" charset="-122"/>
                <a:ea typeface="Microsoft YaHei" panose="020B0503020204020204" pitchFamily="34" charset="-122"/>
              </a:rPr>
              <a:t>组成。运行库则是在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的基础上建立的。用户可以直接在应用程序中跳过</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，直接调用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，以便更底层地操作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，如操作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的上下文。不过对于大多数应用来说，使用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提供的运行库就足够了。</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latin typeface="Microsoft YaHei" panose="020B0503020204020204" pitchFamily="34" charset="-122"/>
                <a:ea typeface="Microsoft YaHei" panose="020B0503020204020204" pitchFamily="34" charset="-122"/>
              </a:rPr>
              <a:t>使用</a:t>
            </a:r>
            <a:r>
              <a:rPr lang="en-US" altLang="zh-CN" sz="2000" b="1" dirty="0">
                <a:latin typeface="Microsoft YaHei" panose="020B0503020204020204" pitchFamily="34" charset="-122"/>
                <a:ea typeface="Microsoft YaHei" panose="020B0503020204020204" pitchFamily="34" charset="-122"/>
              </a:rPr>
              <a:t>NVCC</a:t>
            </a:r>
            <a:r>
              <a:rPr lang="zh-CN" altLang="zh-CN" sz="2000" b="1" dirty="0">
                <a:latin typeface="Microsoft YaHei" panose="020B0503020204020204" pitchFamily="34" charset="-122"/>
                <a:ea typeface="Microsoft YaHei" panose="020B0503020204020204" pitchFamily="34" charset="-122"/>
              </a:rPr>
              <a:t>编译</a:t>
            </a: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程序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程序使用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编译器。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提供了简单方便的接口，能够很好的同时处理主机端和设备端代码。</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编译程序的命令：</a:t>
            </a:r>
            <a:endPar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nvcc</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filename.cu</a:t>
            </a: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–o filename</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endPar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（更多信息请</a:t>
            </a:r>
            <a:r>
              <a:rPr lang="zh-CN" altLang="zh-CN" sz="2000" dirty="0">
                <a:latin typeface="Microsoft YaHei" panose="020B0503020204020204" pitchFamily="34" charset="-122"/>
                <a:ea typeface="Microsoft YaHei" panose="020B0503020204020204" pitchFamily="34" charset="-122"/>
              </a:rPr>
              <a:t>参考</a:t>
            </a:r>
            <a:r>
              <a:rPr lang="en-US" altLang="zh-CN" sz="2000" dirty="0" err="1">
                <a:latin typeface="Microsoft YaHei" panose="020B0503020204020204" pitchFamily="34" charset="-122"/>
                <a:ea typeface="Microsoft YaHei" panose="020B0503020204020204" pitchFamily="34" charset="-122"/>
              </a:rPr>
              <a:t>nvcc</a:t>
            </a:r>
            <a:r>
              <a:rPr lang="en-US" altLang="zh-CN" sz="2000" dirty="0">
                <a:latin typeface="Microsoft YaHei" panose="020B0503020204020204" pitchFamily="34" charset="-122"/>
                <a:ea typeface="Microsoft YaHei" panose="020B0503020204020204" pitchFamily="34" charset="-122"/>
              </a:rPr>
              <a:t> user manual</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8924036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2E9813E-E943-A549-8110-3E902BE25192}"/>
              </a:ext>
            </a:extLst>
          </p:cNvPr>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Microsoft YaHei" panose="020B0503020204020204" pitchFamily="34" charset="-122"/>
                <a:ea typeface="Microsoft YaHei" panose="020B0503020204020204" pitchFamily="34" charset="-122"/>
              </a:rPr>
              <a:t>编译流程</a:t>
            </a:r>
            <a:r>
              <a:rPr lang="zh-CN" altLang="en-US" sz="2400" b="1" dirty="0">
                <a:latin typeface="Microsoft YaHei" panose="020B0503020204020204" pitchFamily="34" charset="-122"/>
                <a:ea typeface="Microsoft YaHei" panose="020B0503020204020204" pitchFamily="34" charset="-122"/>
              </a:rPr>
              <a:t>（</a:t>
            </a:r>
            <a:r>
              <a:rPr lang="zh-CN" altLang="zh-CN" sz="2400" b="1" dirty="0">
                <a:latin typeface="Microsoft YaHei" panose="020B0503020204020204" pitchFamily="34" charset="-122"/>
                <a:ea typeface="Microsoft YaHei" panose="020B0503020204020204" pitchFamily="34" charset="-122"/>
              </a:rPr>
              <a:t>离线编译</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进行离线编译的操作流程是：</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分离</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程序中的主机端代码</a:t>
            </a:r>
            <a:r>
              <a:rPr lang="en-US" altLang="zh-CN" sz="2000" dirty="0">
                <a:latin typeface="Microsoft YaHei" panose="020B0503020204020204" pitchFamily="34" charset="-122"/>
                <a:ea typeface="Microsoft YaHei" panose="020B0503020204020204" pitchFamily="34" charset="-122"/>
              </a:rPr>
              <a:t>(host code)</a:t>
            </a:r>
            <a:r>
              <a:rPr lang="zh-CN" altLang="zh-CN" sz="2000" dirty="0">
                <a:latin typeface="Microsoft YaHei" panose="020B0503020204020204" pitchFamily="34" charset="-122"/>
                <a:ea typeface="Microsoft YaHei" panose="020B0503020204020204" pitchFamily="34" charset="-122"/>
              </a:rPr>
              <a:t>和设备端代码</a:t>
            </a:r>
            <a:r>
              <a:rPr lang="en-US" altLang="zh-CN" sz="2000" dirty="0">
                <a:latin typeface="Microsoft YaHei" panose="020B0503020204020204" pitchFamily="34" charset="-122"/>
                <a:ea typeface="Microsoft YaHei" panose="020B0503020204020204" pitchFamily="34" charset="-122"/>
              </a:rPr>
              <a:t>(device code)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将设备端代码编译成一种虚拟汇编文件</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a:latin typeface="Microsoft YaHei" panose="020B0503020204020204" pitchFamily="34" charset="-122"/>
                <a:ea typeface="Microsoft YaHei" panose="020B0503020204020204" pitchFamily="34" charset="-122"/>
              </a:rPr>
              <a:t>PTX)</a:t>
            </a:r>
            <a:r>
              <a:rPr lang="zh-CN" altLang="zh-CN" sz="2000" dirty="0">
                <a:latin typeface="Microsoft YaHei" panose="020B0503020204020204" pitchFamily="34" charset="-122"/>
                <a:ea typeface="Microsoft YaHei" panose="020B0503020204020204" pitchFamily="34" charset="-122"/>
              </a:rPr>
              <a:t>，再接着编译成二进制代码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err="1">
                <a:latin typeface="Microsoft YaHei" panose="020B0503020204020204" pitchFamily="34" charset="-122"/>
                <a:ea typeface="Microsoft YaHei" panose="020B0503020204020204" pitchFamily="34" charset="-122"/>
              </a:rPr>
              <a:t>cubin</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将主机端代码中含有</a:t>
            </a:r>
            <a:r>
              <a:rPr lang="en-US" altLang="zh-CN" sz="2000" dirty="0">
                <a:latin typeface="Microsoft YaHei" panose="020B0503020204020204" pitchFamily="34" charset="-122"/>
                <a:ea typeface="Microsoft YaHei" panose="020B0503020204020204" pitchFamily="34" charset="-122"/>
              </a:rPr>
              <a:t>“&lt;&lt;&lt;&gt;&gt;&gt;”</a:t>
            </a:r>
            <a:r>
              <a:rPr lang="zh-CN" altLang="zh-CN" sz="2000" dirty="0">
                <a:latin typeface="Microsoft YaHei" panose="020B0503020204020204" pitchFamily="34" charset="-122"/>
                <a:ea typeface="Microsoft YaHei" panose="020B0503020204020204" pitchFamily="34" charset="-122"/>
              </a:rPr>
              <a:t>的代码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即内核调用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替换为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运行库中的函数调用代码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之后</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会借助其他编译器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如</a:t>
            </a:r>
            <a:r>
              <a:rPr lang="en-US" altLang="zh-CN" sz="2000" dirty="0" err="1">
                <a:latin typeface="Microsoft YaHei" panose="020B0503020204020204" pitchFamily="34" charset="-122"/>
                <a:ea typeface="Microsoft YaHei" panose="020B0503020204020204" pitchFamily="34" charset="-122"/>
              </a:rPr>
              <a:t>gcc</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将主机端代码编译出来，主机端代码和设备端代码被编译好后，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err="1">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会将两段代码链接起来</a:t>
            </a:r>
            <a:r>
              <a:rPr lang="zh-CN" altLang="en-US"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5700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Microsoft YaHei" panose="020B0503020204020204" pitchFamily="34" charset="-122"/>
                <a:ea typeface="Microsoft YaHei" panose="020B0503020204020204" pitchFamily="34" charset="-122"/>
              </a:rPr>
              <a:t>3.7</a:t>
            </a:r>
            <a:r>
              <a:rPr lang="zh-CN" altLang="en-US" sz="2400" b="1" dirty="0">
                <a:latin typeface="Microsoft YaHei" panose="020B0503020204020204" pitchFamily="34" charset="-122"/>
                <a:ea typeface="Microsoft YaHei" panose="020B0503020204020204" pitchFamily="34" charset="-122"/>
              </a:rPr>
              <a:t> 函数类型及常用函数</a:t>
            </a:r>
            <a:endParaRPr lang="en-US" altLang="zh-CN" sz="2400" b="1"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global (</a:t>
            </a:r>
            <a:r>
              <a:rPr lang="zh-CN" altLang="en-US" sz="2000" dirty="0">
                <a:latin typeface="Microsoft YaHei" panose="020B0503020204020204" pitchFamily="34" charset="-122"/>
                <a:ea typeface="Microsoft YaHei" panose="020B0503020204020204" pitchFamily="34" charset="-122"/>
              </a:rPr>
              <a:t>核函数，</a:t>
            </a:r>
            <a:r>
              <a:rPr lang="en" altLang="zh-CN" sz="2000" dirty="0">
                <a:latin typeface="Microsoft YaHei" panose="020B0503020204020204" pitchFamily="34" charset="-122"/>
                <a:ea typeface="Microsoft YaHei" panose="020B0503020204020204" pitchFamily="34" charset="-122"/>
              </a:rPr>
              <a:t>void)</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device (GPU)</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host (CPU</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可略</a:t>
            </a:r>
            <a:r>
              <a:rPr lang="en-US" altLang="zh-CN" sz="2000" dirty="0">
                <a:latin typeface="Microsoft YaHei" panose="020B0503020204020204" pitchFamily="34" charset="-122"/>
                <a:ea typeface="Microsoft YaHei" panose="020B0503020204020204" pitchFamily="34" charset="-122"/>
              </a:rPr>
              <a:t>)</a:t>
            </a:r>
          </a:p>
          <a:p>
            <a:pPr>
              <a:lnSpc>
                <a:spcPts val="33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cudaMalloc</a:t>
            </a:r>
            <a:r>
              <a:rPr lang="en" altLang="zh-CN" sz="2000" dirty="0">
                <a:latin typeface="Microsoft YaHei" panose="020B0503020204020204" pitchFamily="34" charset="-122"/>
                <a:ea typeface="Microsoft YaHei" panose="020B0503020204020204" pitchFamily="34" charset="-122"/>
              </a:rPr>
              <a:t>((void**)&amp;</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 size t size)</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申请显存</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为指针分配</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字节的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端内存</a:t>
            </a: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无误情形下返回</a:t>
            </a:r>
            <a:r>
              <a:rPr lang="en" altLang="zh-CN" sz="2000" dirty="0" err="1">
                <a:latin typeface="Microsoft YaHei" panose="020B0503020204020204" pitchFamily="34" charset="-122"/>
                <a:ea typeface="Microsoft YaHei" panose="020B0503020204020204" pitchFamily="34" charset="-122"/>
              </a:rPr>
              <a:t>cudaSuccess</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cudaMemcpy</a:t>
            </a:r>
            <a:r>
              <a:rPr lang="en" altLang="zh-CN" sz="2000" dirty="0">
                <a:latin typeface="Microsoft YaHei" panose="020B0503020204020204" pitchFamily="34" charset="-122"/>
                <a:ea typeface="Microsoft YaHei" panose="020B0503020204020204" pitchFamily="34" charset="-122"/>
              </a:rPr>
              <a:t> (void *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const void *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size t count, </a:t>
            </a:r>
            <a:r>
              <a:rPr lang="en" altLang="zh-CN" sz="2000" dirty="0" err="1">
                <a:latin typeface="Microsoft YaHei" panose="020B0503020204020204" pitchFamily="34" charset="-122"/>
                <a:ea typeface="Microsoft YaHei" panose="020B0503020204020204" pitchFamily="34" charset="-122"/>
              </a:rPr>
              <a:t>enum</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zh-CN" altLang="en-US"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cudaMemcpyKind</a:t>
            </a: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主机内存和显存之间传递数据</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目标显存地址</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源显存地址</a:t>
            </a:r>
          </a:p>
          <a:p>
            <a:pPr>
              <a:lnSpc>
                <a:spcPts val="3300"/>
              </a:lnSpc>
            </a:pPr>
            <a:r>
              <a:rPr lang="en" altLang="zh-CN" sz="2000" dirty="0">
                <a:latin typeface="Microsoft YaHei" panose="020B0503020204020204" pitchFamily="34" charset="-122"/>
                <a:ea typeface="Microsoft YaHei" panose="020B0503020204020204" pitchFamily="34" charset="-122"/>
              </a:rPr>
              <a:t>	count-</a:t>
            </a:r>
            <a:r>
              <a:rPr lang="zh-CN" altLang="en-US" sz="2000" dirty="0">
                <a:latin typeface="Microsoft YaHei" panose="020B0503020204020204" pitchFamily="34" charset="-122"/>
                <a:ea typeface="Microsoft YaHei" panose="020B0503020204020204" pitchFamily="34" charset="-122"/>
              </a:rPr>
              <a:t>拷贝字节数</a:t>
            </a:r>
          </a:p>
          <a:p>
            <a:pPr>
              <a:lnSpc>
                <a:spcPts val="3300"/>
              </a:lnSpc>
            </a:pP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转换类型：</a:t>
            </a:r>
            <a:r>
              <a:rPr lang="en" altLang="zh-CN" sz="2000" dirty="0" err="1">
                <a:latin typeface="Microsoft YaHei" panose="020B0503020204020204" pitchFamily="34" charset="-122"/>
                <a:ea typeface="Microsoft YaHei" panose="020B0503020204020204" pitchFamily="34" charset="-122"/>
              </a:rPr>
              <a:t>cudaMemcpyHostToDevice</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cudaMemcpyDeviceToHost</a:t>
            </a:r>
            <a:r>
              <a:rPr lang="zh-CN" altLang="en" sz="2000" dirty="0">
                <a:latin typeface="Microsoft YaHei" panose="020B0503020204020204" pitchFamily="34" charset="-122"/>
                <a:ea typeface="Microsoft YaHei" panose="020B0503020204020204" pitchFamily="34" charset="-122"/>
              </a:rPr>
              <a:t>，</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cudaMemcpyHostToHost</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cudaMemcpyDeviceToDevice</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cudaFree</a:t>
            </a:r>
            <a:r>
              <a:rPr lang="en" altLang="zh-CN" sz="2000" dirty="0">
                <a:latin typeface="Microsoft YaHei" panose="020B0503020204020204" pitchFamily="34" charset="-122"/>
                <a:ea typeface="Microsoft YaHei" panose="020B0503020204020204" pitchFamily="34" charset="-122"/>
              </a:rPr>
              <a:t>(void* </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释放显存</a:t>
            </a: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094779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3.8</a:t>
            </a:r>
            <a:r>
              <a:rPr lang="zh-CN" altLang="en-US" sz="2400" b="1" dirty="0">
                <a:latin typeface="Microsoft YaHei" panose="020B0503020204020204" pitchFamily="34" charset="-122"/>
                <a:ea typeface="Microsoft YaHei" panose="020B0503020204020204" pitchFamily="34" charset="-122"/>
              </a:rPr>
              <a:t> 查询设备和使用设备</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的编程需要跟各个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卡的架构等信息密切相关，多</a:t>
            </a:r>
            <a:r>
              <a:rPr lang="en"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的编程也需要获取各个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号等等。常用的几个查询命令函数如下：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cudaGetDeviceCount</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：获得该节点内</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的数量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：获得当前</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所在节点的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号，节点</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cudaSetDevice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：设定当前使用哪块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进行编程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struct </a:t>
            </a:r>
            <a:r>
              <a:rPr lang="en" altLang="zh-CN" sz="2000" b="1" dirty="0" err="1">
                <a:solidFill>
                  <a:srgbClr val="C00000"/>
                </a:solidFill>
                <a:latin typeface="Microsoft YaHei" panose="020B0503020204020204" pitchFamily="34" charset="-122"/>
                <a:ea typeface="Microsoft YaHei" panose="020B0503020204020204" pitchFamily="34" charset="-122"/>
              </a:rPr>
              <a:t>cudaDeviceProp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内建的结构体，里面包含了设备名，当前设备的</a:t>
            </a:r>
            <a:r>
              <a:rPr lang="en"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总量，每个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a:t>
            </a:r>
            <a:r>
              <a:rPr lang="en"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的总量，</a:t>
            </a:r>
            <a:r>
              <a:rPr lang="en" altLang="zh-CN" sz="2000" dirty="0">
                <a:latin typeface="Microsoft YaHei" panose="020B0503020204020204" pitchFamily="34" charset="-122"/>
                <a:ea typeface="Microsoft YaHei" panose="020B0503020204020204" pitchFamily="34" charset="-122"/>
              </a:rPr>
              <a:t>warp</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等大量的内建变量，方便了使用者对设备的查询，便于并行优化编程，同时</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里面已经有现成的例子，在给定一个机器时，我们可以直接调用该例子获取设备信息。</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913129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62B84CA-0C74-694F-9E77-68B8B2984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extLst>
      <p:ext uri="{BB962C8B-B14F-4D97-AF65-F5344CB8AC3E}">
        <p14:creationId xmlns:p14="http://schemas.microsoft.com/office/powerpoint/2010/main" val="289124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BFEC2C-A3A3-8944-9481-DF8E9B27DDBA}"/>
              </a:ext>
            </a:extLst>
          </p:cNvPr>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维向量的加法。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问题描述：两个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维向量𝑎，𝑏，相加结果赋给一个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维向量𝑐，即</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𝑐 </a:t>
            </a:r>
            <a:r>
              <a:rPr lang="en-US" altLang="zh-CN" sz="2400" dirty="0">
                <a:latin typeface="Microsoft YaHei" panose="020B0503020204020204" pitchFamily="34" charset="-122"/>
                <a:ea typeface="Microsoft YaHei" panose="020B0503020204020204" pitchFamily="34" charset="-122"/>
              </a:rPr>
              <a:t>= 𝑎 +𝑏</a:t>
            </a:r>
          </a:p>
          <a:p>
            <a:pPr>
              <a:lnSpc>
                <a:spcPct val="150000"/>
              </a:lnSpc>
            </a:pPr>
            <a:r>
              <a:rPr lang="zh-CN" altLang="en-US" sz="2000" dirty="0">
                <a:latin typeface="Microsoft YaHei" panose="020B0503020204020204" pitchFamily="34" charset="-122"/>
                <a:ea typeface="Microsoft YaHei" panose="020B0503020204020204" pitchFamily="34" charset="-122"/>
              </a:rPr>
              <a:t>向量</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𝑎 </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𝑏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𝑐 = (𝑎</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2183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BD1EF6B-E011-4F45-9029-45D4E43CD035}"/>
              </a:ext>
            </a:extLst>
          </p:cNvPr>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 altLang="zh-CN" sz="2400" b="1" dirty="0">
                <a:latin typeface="Microsoft YaHei" panose="020B0503020204020204" pitchFamily="34" charset="-122"/>
                <a:ea typeface="Microsoft YaHei" panose="020B0503020204020204" pitchFamily="34" charset="-122"/>
              </a:rPr>
              <a:t>C++</a:t>
            </a:r>
            <a:r>
              <a:rPr lang="zh-CN" altLang="en-US" sz="2400" b="1" dirty="0">
                <a:latin typeface="Microsoft YaHei" panose="020B0503020204020204" pitchFamily="34" charset="-122"/>
                <a:ea typeface="Microsoft YaHei" panose="020B0503020204020204" pitchFamily="34" charset="-122"/>
              </a:rPr>
              <a:t>代码</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000" b="1" dirty="0">
              <a:latin typeface="Microsoft YaHei" panose="020B0503020204020204" pitchFamily="34" charset="-122"/>
              <a:ea typeface="Microsoft YaHei" panose="020B0503020204020204" pitchFamily="34" charset="-122"/>
            </a:endParaRPr>
          </a:p>
          <a:p>
            <a:pPr>
              <a:lnSpc>
                <a:spcPct val="120000"/>
              </a:lnSpc>
            </a:pPr>
            <a:r>
              <a:rPr lang="en" altLang="zh-CN" sz="2000" dirty="0">
                <a:latin typeface="Microsoft YaHei" panose="020B0503020204020204" pitchFamily="34" charset="-122"/>
                <a:ea typeface="Microsoft YaHei" panose="020B0503020204020204" pitchFamily="34" charset="-122"/>
              </a:rPr>
              <a:t># include . iostream .</a:t>
            </a:r>
          </a:p>
          <a:p>
            <a:r>
              <a:rPr lang="en" altLang="zh-CN" sz="2000" dirty="0">
                <a:latin typeface="Microsoft YaHei" panose="020B0503020204020204" pitchFamily="34" charset="-122"/>
                <a:ea typeface="Microsoft YaHei" panose="020B0503020204020204" pitchFamily="34" charset="-122"/>
              </a:rPr>
              <a:t>void add ( int *a, int *b, int *c)</a:t>
            </a:r>
            <a:r>
              <a:rPr lang="en-US" altLang="zh-CN"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tid</a:t>
            </a:r>
            <a:r>
              <a:rPr lang="en-US" altLang="zh-CN" sz="2000" dirty="0">
                <a:latin typeface="Microsoft YaHei" panose="020B0503020204020204" pitchFamily="34" charset="-122"/>
                <a:ea typeface="Microsoft YaHei" panose="020B0503020204020204" pitchFamily="34" charset="-122"/>
              </a:rPr>
              <a:t>_</a:t>
            </a:r>
            <a:r>
              <a:rPr lang="en" altLang="zh-CN" sz="2000" dirty="0">
                <a:latin typeface="Microsoft YaHei" panose="020B0503020204020204" pitchFamily="34" charset="-122"/>
                <a:ea typeface="Microsoft YaHei" panose="020B0503020204020204" pitchFamily="34" charset="-122"/>
              </a:rPr>
              <a:t>x =0;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.10;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c[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a[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b[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int main (){</a:t>
            </a:r>
          </a:p>
          <a:p>
            <a:r>
              <a:rPr lang="en" altLang="zh-CN" sz="2000" dirty="0">
                <a:latin typeface="Microsoft YaHei" panose="020B0503020204020204" pitchFamily="34" charset="-122"/>
                <a:ea typeface="Microsoft YaHei" panose="020B0503020204020204" pitchFamily="34" charset="-122"/>
              </a:rPr>
              <a:t>	int a[10] ,b[10] ,c [10];</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a[</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b[</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]=2*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add (</a:t>
            </a:r>
            <a:r>
              <a:rPr lang="en" altLang="zh-CN" sz="2000" dirty="0" err="1">
                <a:latin typeface="Microsoft YaHei" panose="020B0503020204020204" pitchFamily="34" charset="-122"/>
                <a:ea typeface="Microsoft YaHei" panose="020B0503020204020204" pitchFamily="34" charset="-122"/>
              </a:rPr>
              <a:t>a,b,c</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std </a:t>
            </a:r>
            <a:r>
              <a:rPr lang="en-US"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&lt;&lt; c[</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&lt;&lt; ” ”;</a:t>
            </a:r>
          </a:p>
          <a:p>
            <a:r>
              <a:rPr lang="en" altLang="zh-CN" sz="2000" dirty="0">
                <a:latin typeface="Microsoft YaHei" panose="020B0503020204020204" pitchFamily="34" charset="-122"/>
                <a:ea typeface="Microsoft YaHei" panose="020B0503020204020204" pitchFamily="34" charset="-122"/>
              </a:rPr>
              <a:t>	std ::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 std :: </a:t>
            </a:r>
            <a:r>
              <a:rPr lang="en" altLang="zh-CN" sz="2000" dirty="0" err="1">
                <a:latin typeface="Microsoft YaHei" panose="020B0503020204020204" pitchFamily="34" charset="-122"/>
                <a:ea typeface="Microsoft YaHei" panose="020B0503020204020204" pitchFamily="34" charset="-122"/>
              </a:rPr>
              <a:t>endl</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return 0;</a:t>
            </a:r>
          </a:p>
          <a:p>
            <a:r>
              <a:rPr lang="en" altLang="zh-CN" sz="2000" dirty="0">
                <a:latin typeface="Microsoft YaHei" panose="020B0503020204020204" pitchFamily="34" charset="-122"/>
                <a:ea typeface="Microsoft YaHei" panose="020B0503020204020204" pitchFamily="34" charset="-122"/>
              </a:rPr>
              <a:t>}</a:t>
            </a:r>
          </a:p>
          <a:p>
            <a:endParaRPr lang="en"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8614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99FFDCA-46A9-5A41-8396-733377FDC2CE}"/>
              </a:ext>
            </a:extLst>
          </p:cNvPr>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向量求和的并行性分析</a:t>
            </a:r>
          </a:p>
          <a:p>
            <a:pPr>
              <a:lnSpc>
                <a:spcPct val="150000"/>
              </a:lnSpc>
            </a:pPr>
            <a:r>
              <a:rPr lang="zh-CN" altLang="en-US" sz="2000" dirty="0">
                <a:latin typeface="Microsoft YaHei" panose="020B0503020204020204" pitchFamily="34" charset="-122"/>
                <a:ea typeface="Microsoft YaHei" panose="020B0503020204020204" pitchFamily="34" charset="-122"/>
              </a:rPr>
              <a:t>程序是否具有并行性：</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任务是否能够划分成多份</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任务相互之间的依赖关系不具有时间上的先后性</a:t>
            </a:r>
          </a:p>
          <a:p>
            <a:pPr>
              <a:lnSpc>
                <a:spcPct val="150000"/>
              </a:lnSpc>
            </a:pPr>
            <a:r>
              <a:rPr lang="zh-CN" altLang="en-US" sz="2000" dirty="0">
                <a:latin typeface="Microsoft YaHei" panose="020B0503020204020204" pitchFamily="34" charset="-122"/>
                <a:ea typeface="Microsoft YaHei" panose="020B0503020204020204" pitchFamily="34" charset="-122"/>
              </a:rPr>
              <a:t>并行处理</a:t>
            </a:r>
            <a:r>
              <a:rPr lang="en-US" altLang="zh-CN" sz="20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0 −→ 𝑎0+𝑏0 −→ 𝑐0</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1 −→ 𝑎1+𝑏1 −→ 𝑐1</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2 −→ 𝑎2+𝑏2 −→ 𝑐2</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N-2 −→ 𝑎N−2+𝑏N−2 −→ 𝑐N−2</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N-1 −→ 𝑎N−1+𝑏N−1 −→ 𝑐N−1</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59883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7C1EFB-8263-7F4A-A16B-1E16FE2A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a:extLst>
              <a:ext uri="{FF2B5EF4-FFF2-40B4-BE49-F238E27FC236}">
                <a16:creationId xmlns:a16="http://schemas.microsoft.com/office/drawing/2014/main" id="{043B4573-4352-A443-B7BE-A3DE065BE4DD}"/>
              </a:ext>
            </a:extLst>
          </p:cNvPr>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并行程序</a:t>
            </a:r>
          </a:p>
        </p:txBody>
      </p:sp>
    </p:spTree>
    <p:extLst>
      <p:ext uri="{BB962C8B-B14F-4D97-AF65-F5344CB8AC3E}">
        <p14:creationId xmlns:p14="http://schemas.microsoft.com/office/powerpoint/2010/main" val="1803481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F3EC17B-DDC2-BC4E-9F23-A966BD878D4F}"/>
              </a:ext>
            </a:extLst>
          </p:cNvPr>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的矩阵加法。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720033AA-AC0D-424D-B527-EBFDB8D6C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extLst>
      <p:ext uri="{BB962C8B-B14F-4D97-AF65-F5344CB8AC3E}">
        <p14:creationId xmlns:p14="http://schemas.microsoft.com/office/powerpoint/2010/main" val="925905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CB6B37A-37EF-CB40-8191-FA2CD71D2165}"/>
              </a:ext>
            </a:extLst>
          </p:cNvPr>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1.3</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架构特点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的架构特点：</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更多的晶体管用于数据处理，而非数据缓存和流控制。</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）基于市场的迫切需求，</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已发展成为一种</a:t>
            </a:r>
            <a:r>
              <a:rPr lang="zh-CN" altLang="en-US" sz="2000" dirty="0">
                <a:solidFill>
                  <a:srgbClr val="C00000"/>
                </a:solidFill>
                <a:latin typeface="Microsoft YaHei" panose="020B0503020204020204" pitchFamily="34" charset="-122"/>
                <a:ea typeface="Microsoft YaHei" panose="020B0503020204020204" pitchFamily="34" charset="-122"/>
              </a:rPr>
              <a:t>高度并行化、多线程、多核的处理器</a:t>
            </a:r>
          </a:p>
          <a:p>
            <a:pP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rPr>
              <a:t>具有极高的计算密度，并行性较高。</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的设计理念与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具有庞大的核心数。以</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为例，流处理器（等同于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的核心）达到</a:t>
            </a:r>
            <a:r>
              <a:rPr lang="en-US" altLang="zh-CN" sz="2000" dirty="0">
                <a:latin typeface="Microsoft YaHei" panose="020B0503020204020204" pitchFamily="34" charset="-122"/>
                <a:ea typeface="Microsoft YaHei" panose="020B0503020204020204" pitchFamily="34" charset="-122"/>
              </a:rPr>
              <a:t>3072</a:t>
            </a:r>
            <a:r>
              <a:rPr lang="zh-CN" altLang="zh-CN" sz="2000" dirty="0">
                <a:latin typeface="Microsoft YaHei" panose="020B0503020204020204" pitchFamily="34" charset="-122"/>
                <a:ea typeface="Microsoft YaHei" panose="020B0503020204020204" pitchFamily="34" charset="-122"/>
              </a:rPr>
              <a:t>个之多。这意味着相比于</a:t>
            </a:r>
            <a:r>
              <a:rPr lang="en-US" altLang="zh-CN" sz="2000" dirty="0">
                <a:latin typeface="Microsoft YaHei" panose="020B0503020204020204" pitchFamily="34" charset="-122"/>
                <a:ea typeface="Microsoft YaHei" panose="020B0503020204020204" pitchFamily="34" charset="-122"/>
              </a:rPr>
              <a:t>8</a:t>
            </a:r>
            <a:r>
              <a:rPr lang="zh-CN" altLang="zh-CN" sz="2000" dirty="0">
                <a:latin typeface="Microsoft YaHei" panose="020B0503020204020204" pitchFamily="34" charset="-122"/>
                <a:ea typeface="Microsoft YaHei" panose="020B0503020204020204" pitchFamily="34" charset="-122"/>
              </a:rPr>
              <a:t>核的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处理器，</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可以同时并行处理</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384</a:t>
            </a:r>
            <a:r>
              <a:rPr lang="zh-CN" altLang="zh-CN" sz="2000" dirty="0">
                <a:latin typeface="Microsoft YaHei" panose="020B0503020204020204" pitchFamily="34" charset="-122"/>
                <a:ea typeface="Microsoft YaHei" panose="020B0503020204020204" pitchFamily="34" charset="-122"/>
              </a:rPr>
              <a:t>倍的任务。但是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的单个核心不如</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的核心强大。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522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A5EC4C1-D44E-A64F-9B99-30B6EE3C746D}"/>
              </a:ext>
            </a:extLst>
          </p:cNvPr>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作业（每个同学独立完成程序和实验报告）</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：编写一个矩阵乘法的</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串行和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4935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cxnSpLocks/>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9AB940-B251-A447-9648-B3AD2121AE47}"/>
              </a:ext>
            </a:extLst>
          </p:cNvPr>
          <p:cNvSpPr txBox="1"/>
          <p:nvPr/>
        </p:nvSpPr>
        <p:spPr>
          <a:xfrm>
            <a:off x="627086" y="1319512"/>
            <a:ext cx="10603898" cy="4218975"/>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项目（按照小组完成）</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KNN</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分类算法（</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近邻算法）</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程序。</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说明：在特征空间中查找</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个最相似或者距离最近的样本，然后根据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个最相似的样本对未知样本进行分类</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。通过训练集和测试集给出算法的正确率。</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设计一个将</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RGB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并行程序的执行效率。</a:t>
            </a:r>
          </a:p>
        </p:txBody>
      </p:sp>
      <p:sp>
        <p:nvSpPr>
          <p:cNvPr id="6" name="矩形 5">
            <a:extLst>
              <a:ext uri="{FF2B5EF4-FFF2-40B4-BE49-F238E27FC236}">
                <a16:creationId xmlns:a16="http://schemas.microsoft.com/office/drawing/2014/main" id="{FAAD23D2-45A7-374E-B33E-B2733715A42A}"/>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Tree>
    <p:extLst>
      <p:ext uri="{BB962C8B-B14F-4D97-AF65-F5344CB8AC3E}">
        <p14:creationId xmlns:p14="http://schemas.microsoft.com/office/powerpoint/2010/main" val="869169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2" name="Rectangle 2">
            <a:extLst>
              <a:ext uri="{FF2B5EF4-FFF2-40B4-BE49-F238E27FC236}">
                <a16:creationId xmlns:a16="http://schemas.microsoft.com/office/drawing/2014/main" id="{FBEDBBA0-8275-E24A-9291-07554C5BBF2C}"/>
              </a:ext>
            </a:extLst>
          </p:cNvPr>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效果如图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27D51863-1265-D444-B9F4-B9D4704ACFA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8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6" name="文本框 5">
            <a:extLst>
              <a:ext uri="{FF2B5EF4-FFF2-40B4-BE49-F238E27FC236}">
                <a16:creationId xmlns:a16="http://schemas.microsoft.com/office/drawing/2014/main" id="{8CBA1689-8F27-9243-876C-C660779310E3}"/>
              </a:ext>
            </a:extLst>
          </p:cNvPr>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4.3</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成绩和要求</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、要求每个学生必须独立完成作业要求的内容（及格）</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、要求每个团队至少正确完成一个项目（良好）</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、正确完成</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个项目（优秀）</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成绩组成：</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dirty="0"/>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工作态度</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作品质量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和掌握程度：</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实训报告质量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沟通</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汇报</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独立分析与解决问题能力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团队与合作</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20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1352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 altLang="zh-CN" sz="2800" b="1" dirty="0">
                <a:solidFill>
                  <a:srgbClr val="0070C0"/>
                </a:solidFill>
                <a:latin typeface="微软雅黑" panose="020B0503020204020204" pitchFamily="34" charset="-122"/>
                <a:ea typeface="微软雅黑" panose="020B0503020204020204" pitchFamily="34" charset="-122"/>
              </a:rPr>
              <a:t>SDK</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880710B-2223-394C-B186-13DF20F1A772}"/>
              </a:ext>
            </a:extLst>
          </p:cNvPr>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自带的</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中已经有很多现成的程序，可以给初学者以及想进一步学习的研究人员们更好的启示：</a:t>
            </a:r>
          </a:p>
          <a:p>
            <a:pPr>
              <a:lnSpc>
                <a:spcPct val="150000"/>
              </a:lnSpc>
            </a:pP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Simple </a:t>
            </a:r>
            <a:r>
              <a:rPr lang="zh-CN" altLang="en-US" sz="2000" dirty="0">
                <a:latin typeface="Microsoft YaHei" panose="020B0503020204020204" pitchFamily="34" charset="-122"/>
                <a:ea typeface="Microsoft YaHei" panose="020B0503020204020204" pitchFamily="34" charset="-122"/>
              </a:rPr>
              <a:t>基本的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函数调用均有，包含多</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P2P</a:t>
            </a:r>
            <a:r>
              <a:rPr lang="zh-CN" altLang="en-US" sz="2000" dirty="0">
                <a:latin typeface="Microsoft YaHei" panose="020B0503020204020204" pitchFamily="34" charset="-122"/>
                <a:ea typeface="Microsoft YaHei" panose="020B0503020204020204" pitchFamily="34" charset="-122"/>
              </a:rPr>
              <a:t>的使用等。</a:t>
            </a:r>
          </a:p>
          <a:p>
            <a:pPr>
              <a:lnSpc>
                <a:spcPct val="150000"/>
              </a:lnSpc>
            </a:pPr>
            <a:r>
              <a:rPr lang="en-US" altLang="zh-CN" sz="2000" dirty="0">
                <a:latin typeface="Microsoft YaHei" panose="020B0503020204020204" pitchFamily="34" charset="-122"/>
                <a:ea typeface="Microsoft YaHei" panose="020B0503020204020204" pitchFamily="34" charset="-122"/>
              </a:rPr>
              <a:t>	2</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Utilities </a:t>
            </a:r>
            <a:r>
              <a:rPr lang="zh-CN" altLang="en-US" sz="2000" dirty="0">
                <a:latin typeface="Microsoft YaHei" panose="020B0503020204020204" pitchFamily="34" charset="-122"/>
                <a:ea typeface="Microsoft YaHei" panose="020B0503020204020204" pitchFamily="34" charset="-122"/>
              </a:rPr>
              <a:t>设备的基本信息查询都在这里面。</a:t>
            </a:r>
          </a:p>
          <a:p>
            <a:pPr>
              <a:lnSpc>
                <a:spcPct val="150000"/>
              </a:lnSpc>
            </a:pPr>
            <a:r>
              <a:rPr lang="en-US" altLang="zh-CN" sz="2000" dirty="0">
                <a:latin typeface="Microsoft YaHei" panose="020B0503020204020204" pitchFamily="34" charset="-122"/>
                <a:ea typeface="Microsoft YaHei" panose="020B0503020204020204" pitchFamily="34" charset="-122"/>
              </a:rPr>
              <a:t>	3</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Graphics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3 </a:t>
            </a:r>
            <a:r>
              <a:rPr lang="en" altLang="zh-CN" sz="2000" dirty="0">
                <a:latin typeface="Microsoft YaHei" panose="020B0503020204020204" pitchFamily="34" charset="-122"/>
                <a:ea typeface="Microsoft YaHei" panose="020B0503020204020204" pitchFamily="34" charset="-122"/>
              </a:rPr>
              <a:t>Imaging </a:t>
            </a:r>
            <a:r>
              <a:rPr lang="zh-CN" altLang="en-US" sz="2000" dirty="0">
                <a:latin typeface="Microsoft YaHei" panose="020B0503020204020204" pitchFamily="34" charset="-122"/>
                <a:ea typeface="Microsoft YaHei" panose="020B0503020204020204" pitchFamily="34" charset="-122"/>
              </a:rPr>
              <a:t>纹理相关的操作，图形图像等。</a:t>
            </a:r>
          </a:p>
          <a:p>
            <a:pPr>
              <a:lnSpc>
                <a:spcPct val="150000"/>
              </a:lnSpc>
            </a:pPr>
            <a:r>
              <a:rPr lang="en-US" altLang="zh-CN" sz="2000" dirty="0">
                <a:latin typeface="Microsoft YaHei" panose="020B0503020204020204" pitchFamily="34" charset="-122"/>
                <a:ea typeface="Microsoft YaHei" panose="020B0503020204020204" pitchFamily="34" charset="-122"/>
              </a:rPr>
              <a:t>	4</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Finance </a:t>
            </a:r>
            <a:r>
              <a:rPr lang="zh-CN" altLang="en-US" sz="2000" dirty="0">
                <a:latin typeface="Microsoft YaHei" panose="020B0503020204020204" pitchFamily="34" charset="-122"/>
                <a:ea typeface="Microsoft YaHei" panose="020B0503020204020204" pitchFamily="34" charset="-122"/>
              </a:rPr>
              <a:t>金融相关的案例。</a:t>
            </a:r>
          </a:p>
          <a:p>
            <a:pPr>
              <a:lnSpc>
                <a:spcPct val="150000"/>
              </a:lnSpc>
            </a:pPr>
            <a:r>
              <a:rPr lang="en-US" altLang="zh-CN" sz="2000" dirty="0">
                <a:latin typeface="Microsoft YaHei" panose="020B0503020204020204" pitchFamily="34" charset="-122"/>
                <a:ea typeface="Microsoft YaHei" panose="020B0503020204020204" pitchFamily="34" charset="-122"/>
              </a:rPr>
              <a:t>	5</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Simulations </a:t>
            </a:r>
            <a:r>
              <a:rPr lang="zh-CN" altLang="en-US" sz="2000" dirty="0">
                <a:latin typeface="Microsoft YaHei" panose="020B0503020204020204" pitchFamily="34" charset="-122"/>
                <a:ea typeface="Microsoft YaHei" panose="020B0503020204020204" pitchFamily="34" charset="-122"/>
              </a:rPr>
              <a:t>流体、颗粒等相关研究的模拟。</a:t>
            </a:r>
          </a:p>
          <a:p>
            <a:pPr>
              <a:lnSpc>
                <a:spcPct val="150000"/>
              </a:lnSpc>
            </a:pPr>
            <a:r>
              <a:rPr lang="en-US" altLang="zh-CN" sz="2000" dirty="0">
                <a:latin typeface="Microsoft YaHei" panose="020B0503020204020204" pitchFamily="34" charset="-122"/>
                <a:ea typeface="Microsoft YaHei" panose="020B0503020204020204" pitchFamily="34" charset="-122"/>
              </a:rPr>
              <a:t>	6</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Advanced </a:t>
            </a:r>
            <a:r>
              <a:rPr lang="zh-CN" altLang="en-US" sz="2000" dirty="0">
                <a:latin typeface="Microsoft YaHei" panose="020B0503020204020204" pitchFamily="34" charset="-122"/>
                <a:ea typeface="Microsoft YaHei" panose="020B0503020204020204" pitchFamily="34" charset="-122"/>
              </a:rPr>
              <a:t>数值线性代数、数值逼近、排序等等。</a:t>
            </a:r>
          </a:p>
          <a:p>
            <a:pPr>
              <a:lnSpc>
                <a:spcPct val="150000"/>
              </a:lnSpc>
            </a:pPr>
            <a:r>
              <a:rPr lang="en-US" altLang="zh-CN" sz="2000" dirty="0">
                <a:latin typeface="Microsoft YaHei" panose="020B0503020204020204" pitchFamily="34" charset="-122"/>
                <a:ea typeface="Microsoft YaHei" panose="020B0503020204020204" pitchFamily="34" charset="-122"/>
              </a:rPr>
              <a:t>	7</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CUDALibraries</a:t>
            </a:r>
            <a:r>
              <a:rPr lang="en" altLang="zh-CN" sz="2000" dirty="0">
                <a:latin typeface="Microsoft YaHei" panose="020B0503020204020204" pitchFamily="34" charset="-122"/>
                <a:ea typeface="Microsoft YaHei" panose="020B0503020204020204" pitchFamily="34" charset="-122"/>
              </a:rPr>
              <a:t> CUDA</a:t>
            </a:r>
            <a:r>
              <a:rPr lang="zh-CN" altLang="en-US" sz="2000" dirty="0">
                <a:latin typeface="Microsoft YaHei" panose="020B0503020204020204" pitchFamily="34" charset="-122"/>
                <a:ea typeface="Microsoft YaHei" panose="020B0503020204020204" pitchFamily="34" charset="-122"/>
              </a:rPr>
              <a:t>的一些库函数的应用。</a:t>
            </a:r>
          </a:p>
          <a:p>
            <a:pPr>
              <a:lnSpc>
                <a:spcPct val="150000"/>
              </a:lnSpc>
            </a:pPr>
            <a:r>
              <a:rPr lang="zh-CN" altLang="en-US" sz="2000" dirty="0">
                <a:latin typeface="Microsoft YaHei" panose="020B0503020204020204" pitchFamily="34" charset="-122"/>
                <a:ea typeface="Microsoft YaHei" panose="020B0503020204020204" pitchFamily="34" charset="-122"/>
              </a:rPr>
              <a:t>      同时，里面还涵盖了当前使用</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版本的一切说明文档，在</a:t>
            </a:r>
            <a:r>
              <a:rPr lang="en" altLang="zh-CN" sz="2000" dirty="0">
                <a:latin typeface="Microsoft YaHei" panose="020B0503020204020204" pitchFamily="34" charset="-122"/>
                <a:ea typeface="Microsoft YaHei" panose="020B0503020204020204" pitchFamily="34" charset="-122"/>
              </a:rPr>
              <a:t>doc</a:t>
            </a:r>
            <a:r>
              <a:rPr lang="zh-CN" altLang="en-US" sz="2000" dirty="0">
                <a:latin typeface="Microsoft YaHei" panose="020B0503020204020204" pitchFamily="34" charset="-122"/>
                <a:ea typeface="Microsoft YaHei" panose="020B0503020204020204" pitchFamily="34" charset="-122"/>
              </a:rPr>
              <a:t>文件夹下，这其中包括函数的</a:t>
            </a:r>
            <a:r>
              <a:rPr lang="en" altLang="zh-CN" sz="2000" dirty="0">
                <a:latin typeface="Microsoft YaHei" panose="020B0503020204020204" pitchFamily="34" charset="-122"/>
                <a:ea typeface="Microsoft YaHei" panose="020B0503020204020204" pitchFamily="34" charset="-122"/>
              </a:rPr>
              <a:t>reference</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编程，</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的每个案例的说明文档等。</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30114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 altLang="zh-CN" sz="2800" b="1" dirty="0">
                <a:solidFill>
                  <a:srgbClr val="0070C0"/>
                </a:solidFill>
                <a:latin typeface="微软雅黑" panose="020B0503020204020204" pitchFamily="34" charset="-122"/>
                <a:ea typeface="微软雅黑" panose="020B0503020204020204" pitchFamily="34" charset="-122"/>
              </a:rPr>
              <a:t>CUDA Libraries</a:t>
            </a: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7B5E40C-FBA6-814C-9265-CA6B73D7437D}"/>
              </a:ext>
            </a:extLst>
          </p:cNvPr>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CUBLAS(free)</a:t>
            </a:r>
            <a:r>
              <a:rPr lang="zh-CN" altLang="en-US" sz="2000" dirty="0">
                <a:latin typeface="Microsoft YaHei" panose="020B0503020204020204" pitchFamily="34" charset="-122"/>
                <a:ea typeface="Microsoft YaHei" panose="020B0503020204020204" pitchFamily="34" charset="-122"/>
              </a:rPr>
              <a:t>：数值线性代数库，数值线性代数相关的函数均有，一般的线性代数方程组的求根，稀疏矩阵求根等。</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CUFFT(free)</a:t>
            </a:r>
            <a:r>
              <a:rPr lang="zh-CN" altLang="en-US" sz="2000" dirty="0">
                <a:latin typeface="Microsoft YaHei" panose="020B0503020204020204" pitchFamily="34" charset="-122"/>
                <a:ea typeface="Microsoft YaHei" panose="020B0503020204020204" pitchFamily="34" charset="-122"/>
              </a:rPr>
              <a:t>：快速傅里叶变化的应用，通常用于图像、信号等处理方面。</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CUDDP</a:t>
            </a:r>
            <a:r>
              <a:rPr lang="zh-CN" altLang="en-US" sz="2000" dirty="0">
                <a:latin typeface="Microsoft YaHei" panose="020B0503020204020204" pitchFamily="34" charset="-122"/>
                <a:ea typeface="Microsoft YaHei" panose="020B0503020204020204" pitchFamily="34" charset="-122"/>
              </a:rPr>
              <a:t>：一些初等数据并行：归约、扫描、排序等。</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CURAND</a:t>
            </a:r>
            <a:r>
              <a:rPr lang="zh-CN" altLang="en-US" sz="2000" dirty="0">
                <a:latin typeface="Microsoft YaHei" panose="020B0503020204020204" pitchFamily="34" charset="-122"/>
                <a:ea typeface="Microsoft YaHei" panose="020B0503020204020204" pitchFamily="34" charset="-122"/>
              </a:rPr>
              <a:t>：产生高质量的随机数。</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CUSPARSE(free)</a:t>
            </a:r>
            <a:r>
              <a:rPr lang="zh-CN" altLang="en-US" sz="2000" dirty="0">
                <a:latin typeface="Microsoft YaHei" panose="020B0503020204020204" pitchFamily="34" charset="-122"/>
                <a:ea typeface="Microsoft YaHei" panose="020B0503020204020204" pitchFamily="34" charset="-122"/>
              </a:rPr>
              <a:t>：关于稀疏矩阵的一些子函数。</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27626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74E7E21-5E76-6543-9B0E-773A247805CE}"/>
              </a:ext>
            </a:extLst>
          </p:cNvPr>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nvcc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编译器）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在</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进行编译，严格意义上讲不算是编译器，将代码分为</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段和</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段分别交给相应的编译器进行编译。</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cuda-gdb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调试工具，根植于</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下的</a:t>
            </a:r>
            <a:r>
              <a:rPr lang="en" altLang="zh-CN" sz="2000" dirty="0">
                <a:latin typeface="Microsoft YaHei" panose="020B0503020204020204" pitchFamily="34" charset="-122"/>
                <a:ea typeface="Microsoft YaHei" panose="020B0503020204020204" pitchFamily="34" charset="-122"/>
              </a:rPr>
              <a:t>GDB</a:t>
            </a:r>
            <a:r>
              <a:rPr lang="zh-CN" altLang="en-US" sz="2000" dirty="0">
                <a:latin typeface="Microsoft YaHei" panose="020B0503020204020204" pitchFamily="34" charset="-122"/>
                <a:ea typeface="Microsoft YaHei" panose="020B0503020204020204" pitchFamily="34" charset="-122"/>
              </a:rPr>
              <a:t>工具。</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proler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分析器）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可视化程序分析器，每块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的运行时间，每个</a:t>
            </a:r>
            <a:r>
              <a:rPr lang="en" altLang="zh-CN" sz="2000" dirty="0">
                <a:latin typeface="Microsoft YaHei" panose="020B0503020204020204" pitchFamily="34" charset="-122"/>
                <a:ea typeface="Microsoft YaHei" panose="020B0503020204020204" pitchFamily="34" charset="-122"/>
              </a:rPr>
              <a:t>APP</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每个函数的执行细节等都可以列出</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下使用命令</a:t>
            </a:r>
            <a:r>
              <a:rPr lang="en" altLang="zh-CN" sz="2000" dirty="0" err="1">
                <a:solidFill>
                  <a:srgbClr val="C00000"/>
                </a:solidFill>
                <a:latin typeface="Microsoft YaHei" panose="020B0503020204020204" pitchFamily="34" charset="-122"/>
                <a:ea typeface="Microsoft YaHei" panose="020B0503020204020204" pitchFamily="34" charset="-122"/>
              </a:rPr>
              <a:t>nvprof</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Windows</a:t>
            </a:r>
            <a:r>
              <a:rPr lang="zh-CN" altLang="en-US" sz="2000" dirty="0">
                <a:latin typeface="Microsoft YaHei" panose="020B0503020204020204" pitchFamily="34" charset="-122"/>
                <a:ea typeface="Microsoft YaHei" panose="020B0503020204020204" pitchFamily="34" charset="-122"/>
              </a:rPr>
              <a:t>下为</a:t>
            </a:r>
            <a:r>
              <a:rPr lang="en" altLang="zh-CN" sz="2000" dirty="0">
                <a:solidFill>
                  <a:srgbClr val="C00000"/>
                </a:solidFill>
                <a:latin typeface="Microsoft YaHei" panose="020B0503020204020204" pitchFamily="34" charset="-122"/>
                <a:ea typeface="Microsoft YaHei" panose="020B0503020204020204" pitchFamily="34" charset="-122"/>
              </a:rPr>
              <a:t>NVIDIA Visual Profiler</a:t>
            </a:r>
          </a:p>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Allinea</a:t>
            </a:r>
            <a:r>
              <a:rPr lang="en" altLang="zh-CN" sz="2000" dirty="0">
                <a:latin typeface="Microsoft YaHei" panose="020B0503020204020204" pitchFamily="34" charset="-122"/>
                <a:ea typeface="Microsoft YaHei" panose="020B0503020204020204" pitchFamily="34" charset="-122"/>
              </a:rPr>
              <a:t> DDT debugger (</a:t>
            </a:r>
            <a:r>
              <a:rPr lang="zh-CN" altLang="en-US" sz="2000" dirty="0">
                <a:latin typeface="Microsoft YaHei" panose="020B0503020204020204" pitchFamily="34" charset="-122"/>
                <a:ea typeface="Microsoft YaHei" panose="020B0503020204020204" pitchFamily="34" charset="-122"/>
              </a:rPr>
              <a:t>付费</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zh-CN" altLang="en-US" sz="2000" dirty="0">
                <a:latin typeface="Microsoft YaHei" panose="020B0503020204020204" pitchFamily="34" charset="-122"/>
                <a:ea typeface="Microsoft YaHei" panose="020B0503020204020204" pitchFamily="34" charset="-122"/>
              </a:rPr>
              <a:t>      一种高性能软件的调试工具。</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7633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589DB00-E3D1-AD46-85BD-640657765FA6}"/>
              </a:ext>
            </a:extLst>
          </p:cNvPr>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 altLang="zh-CN" dirty="0"/>
              <a:t>GPU</a:t>
            </a:r>
            <a:r>
              <a:rPr lang="zh-CN" altLang="en-US" dirty="0"/>
              <a:t>高性能运算之</a:t>
            </a:r>
            <a:r>
              <a:rPr lang="en" altLang="zh-CN" dirty="0"/>
              <a:t>CUDA. </a:t>
            </a:r>
            <a:r>
              <a:rPr lang="zh-CN" altLang="en-US" dirty="0"/>
              <a:t>中国水利水电出版社</a:t>
            </a:r>
            <a:r>
              <a:rPr lang="en-US" altLang="zh-CN" dirty="0"/>
              <a:t>,2009.(</a:t>
            </a:r>
            <a:r>
              <a:rPr lang="zh-CN" altLang="en-US" dirty="0"/>
              <a:t>内容全面，但逻辑不清</a:t>
            </a:r>
            <a:r>
              <a:rPr lang="en-US" altLang="zh-CN" dirty="0"/>
              <a:t>)</a:t>
            </a:r>
          </a:p>
          <a:p>
            <a:pPr>
              <a:lnSpc>
                <a:spcPct val="150000"/>
              </a:lnSpc>
            </a:pPr>
            <a:r>
              <a:rPr lang="en" altLang="zh-CN" dirty="0"/>
              <a:t>[2] </a:t>
            </a:r>
            <a:r>
              <a:rPr lang="en" altLang="zh-CN" dirty="0" err="1"/>
              <a:t>Kandrot</a:t>
            </a:r>
            <a:r>
              <a:rPr lang="en" altLang="zh-CN" dirty="0"/>
              <a:t>, Edward, and J. Sanders. CUDA by Example. Addison-</a:t>
            </a:r>
            <a:r>
              <a:rPr lang="en" altLang="zh-CN" dirty="0" err="1"/>
              <a:t>WesleyLongman</a:t>
            </a:r>
            <a:r>
              <a:rPr lang="en" altLang="zh-CN" dirty="0"/>
              <a:t>, Amsterdam, 2010.(</a:t>
            </a:r>
            <a:r>
              <a:rPr lang="zh-CN" altLang="en" dirty="0"/>
              <a:t>入门</a:t>
            </a:r>
            <a:r>
              <a:rPr lang="zh-CN" altLang="en-US" dirty="0"/>
              <a:t>级</a:t>
            </a:r>
            <a:r>
              <a:rPr lang="en-US" altLang="zh-CN" dirty="0"/>
              <a:t>)</a:t>
            </a:r>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p>
          <a:p>
            <a:pPr>
              <a:lnSpc>
                <a:spcPct val="150000"/>
              </a:lnSpc>
            </a:pPr>
            <a:r>
              <a:rPr lang="en" altLang="zh-CN" dirty="0"/>
              <a:t>[</a:t>
            </a:r>
            <a:r>
              <a:rPr lang="en-US" altLang="zh-CN" dirty="0"/>
              <a:t>4</a:t>
            </a:r>
            <a:r>
              <a:rPr lang="en" altLang="zh-CN" dirty="0"/>
              <a:t>] Rob Farber. </a:t>
            </a:r>
            <a:r>
              <a:rPr lang="zh-CN" altLang="en-US" dirty="0"/>
              <a:t>高性能</a:t>
            </a:r>
            <a:r>
              <a:rPr lang="en" altLang="zh-CN" dirty="0"/>
              <a:t>CUDA</a:t>
            </a:r>
            <a:r>
              <a:rPr lang="zh-CN" altLang="en-US" dirty="0"/>
              <a:t>应用设计与开发</a:t>
            </a:r>
            <a:r>
              <a:rPr lang="en-US" altLang="zh-CN" dirty="0"/>
              <a:t>. </a:t>
            </a:r>
            <a:r>
              <a:rPr lang="zh-CN" altLang="en-US" dirty="0"/>
              <a:t>机械工业出版社</a:t>
            </a:r>
            <a:r>
              <a:rPr lang="en-US" altLang="zh-CN" dirty="0"/>
              <a:t>, 2013. </a:t>
            </a:r>
          </a:p>
          <a:p>
            <a:pPr>
              <a:lnSpc>
                <a:spcPct val="150000"/>
              </a:lnSpc>
            </a:pPr>
            <a:r>
              <a:rPr lang="en" altLang="zh-CN" dirty="0"/>
              <a:t>[</a:t>
            </a:r>
            <a:r>
              <a:rPr lang="en-US" altLang="zh-CN" dirty="0"/>
              <a:t>5</a:t>
            </a:r>
            <a:r>
              <a:rPr lang="en" altLang="zh-CN" dirty="0"/>
              <a:t>] SDK</a:t>
            </a:r>
            <a:r>
              <a:rPr lang="zh-CN" altLang="en-US" dirty="0"/>
              <a:t>中参考文献</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99142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3B887F-B7DB-D54E-80B5-0142C8B8E1B6}"/>
              </a:ext>
            </a:extLst>
          </p:cNvPr>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因此相对于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更适合处理高度并行化的任务</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如上图</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芯片中，运算单元</a:t>
            </a:r>
            <a:r>
              <a:rPr lang="en-US" altLang="zh-CN" sz="2000" dirty="0">
                <a:latin typeface="Microsoft YaHei" panose="020B0503020204020204" pitchFamily="34" charset="-122"/>
                <a:ea typeface="Microsoft YaHei" panose="020B0503020204020204" pitchFamily="34" charset="-122"/>
              </a:rPr>
              <a:t>(ALU)</a:t>
            </a:r>
          </a:p>
          <a:p>
            <a:pPr>
              <a:lnSpc>
                <a:spcPct val="150000"/>
              </a:lnSpc>
            </a:pPr>
            <a:r>
              <a:rPr lang="zh-CN" altLang="zh-CN" sz="2000" dirty="0">
                <a:latin typeface="Microsoft YaHei" panose="020B0503020204020204" pitchFamily="34" charset="-122"/>
                <a:ea typeface="Microsoft YaHei" panose="020B0503020204020204" pitchFamily="34" charset="-122"/>
              </a:rPr>
              <a:t>所占的比例较小，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中更多的硅片被用来制作控制单元和缓存，以完成复杂的逻辑；</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的运算单元使用的硅片面积比例要大于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，以完成高强度的计算。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因此</a:t>
            </a:r>
            <a:r>
              <a:rPr lang="en-US" altLang="zh-CN" sz="2000" b="1" dirty="0">
                <a:solidFill>
                  <a:srgbClr val="C00000"/>
                </a:solidFill>
                <a:latin typeface="Microsoft YaHei" panose="020B0503020204020204" pitchFamily="34" charset="-122"/>
                <a:ea typeface="Microsoft YaHei" panose="020B0503020204020204" pitchFamily="34" charset="-122"/>
              </a:rPr>
              <a:t>CPU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的侧重点在于逻辑控制，而</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a:t>
            </a:r>
            <a:r>
              <a:rPr lang="zh-CN" altLang="en-US" sz="2000" b="1" dirty="0">
                <a:solidFill>
                  <a:srgbClr val="C00000"/>
                </a:solidFill>
                <a:latin typeface="Microsoft YaHei" panose="020B0503020204020204" pitchFamily="34" charset="-122"/>
                <a:ea typeface="Microsoft YaHei" panose="020B0503020204020204" pitchFamily="34" charset="-122"/>
              </a:rPr>
              <a:t>简单</a:t>
            </a:r>
            <a:r>
              <a:rPr lang="zh-CN" altLang="zh-CN" sz="2000" b="1" dirty="0">
                <a:solidFill>
                  <a:srgbClr val="C00000"/>
                </a:solidFill>
                <a:latin typeface="Microsoft YaHei" panose="020B0503020204020204" pitchFamily="34" charset="-122"/>
                <a:ea typeface="Microsoft YaHei" panose="020B0503020204020204" pitchFamily="34" charset="-122"/>
              </a:rPr>
              <a:t>计算</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深度学习，尤其是卷积神经网络中，有很多可以高度并行化的向量运算与矩阵运算。因此使用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进行深度学习运算，远比</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快速。由于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的核心数量太多，即使</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的内存（也称作显存）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优于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的内存，其内存仍然是瓶颈。因此，</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希望程序是计算密集型，而不是内存密集型</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3513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 altLang="zh-CN" sz="2000" dirty="0">
                <a:latin typeface="Microsoft YaHei" panose="020B0503020204020204" pitchFamily="34" charset="-122"/>
                <a:ea typeface="Microsoft YaHei" panose="020B0503020204020204" pitchFamily="34" charset="-122"/>
              </a:rPr>
              <a:t>SP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a:t>
            </a:r>
            <a:r>
              <a:rPr lang="zh-CN" altLang="en-US" sz="2000" dirty="0">
                <a:latin typeface="Microsoft YaHei" panose="020B0503020204020204" pitchFamily="34" charset="-122"/>
                <a:ea typeface="Microsoft YaHei" panose="020B0503020204020204" pitchFamily="34" charset="-122"/>
              </a:rPr>
              <a:t>流处理器</a:t>
            </a:r>
            <a:r>
              <a:rPr lang="en-US"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单一线程的标量处理器</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Multiprocessor(</a:t>
            </a:r>
            <a:r>
              <a:rPr lang="zh-CN" altLang="en-US" sz="2000" dirty="0">
                <a:latin typeface="Microsoft YaHei" panose="020B0503020204020204" pitchFamily="34" charset="-122"/>
                <a:ea typeface="Microsoft YaHei" panose="020B0503020204020204" pitchFamily="34" charset="-122"/>
              </a:rPr>
              <a:t>流多处理器，</a:t>
            </a:r>
            <a:r>
              <a:rPr lang="en-US" altLang="zh-CN" sz="2000" dirty="0">
                <a:latin typeface="Microsoft YaHei" panose="020B0503020204020204" pitchFamily="34" charset="-122"/>
                <a:ea typeface="Microsoft YaHei" panose="020B0503020204020204" pitchFamily="34" charset="-122"/>
              </a:rPr>
              <a:t>8</a:t>
            </a:r>
            <a:r>
              <a:rPr lang="en" altLang="zh-CN" sz="2000" dirty="0">
                <a:latin typeface="Microsoft YaHei" panose="020B0503020204020204" pitchFamily="34" charset="-122"/>
                <a:ea typeface="Microsoft YaHei" panose="020B0503020204020204" pitchFamily="34" charset="-122"/>
              </a:rPr>
              <a:t>SP(G80))</a:t>
            </a:r>
            <a:r>
              <a:rPr lang="zh-CN" altLang="en-US" sz="2000" dirty="0">
                <a:latin typeface="Microsoft YaHei" panose="020B0503020204020204" pitchFamily="34" charset="-122"/>
                <a:ea typeface="Microsoft YaHei" panose="020B0503020204020204" pitchFamily="34" charset="-122"/>
              </a:rPr>
              <a:t>，多线程处理器核，</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线程块</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的基本处理单元</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TPC</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Thread Processing Cluster(</a:t>
            </a:r>
            <a:r>
              <a:rPr lang="zh-CN" altLang="en-US" sz="2000" dirty="0">
                <a:latin typeface="Microsoft YaHei" panose="020B0503020204020204" pitchFamily="34" charset="-122"/>
                <a:ea typeface="Microsoft YaHei" panose="020B0503020204020204" pitchFamily="34" charset="-122"/>
              </a:rPr>
              <a:t>线程处理集群，</a:t>
            </a:r>
            <a:r>
              <a:rPr lang="en-US" altLang="zh-CN" sz="2000" dirty="0">
                <a:latin typeface="Microsoft YaHei" panose="020B0503020204020204" pitchFamily="34" charset="-122"/>
                <a:ea typeface="Microsoft YaHei" panose="020B0503020204020204" pitchFamily="34" charset="-122"/>
              </a:rPr>
              <a:t>2</a:t>
            </a:r>
            <a:r>
              <a:rPr lang="en" altLang="zh-CN" sz="2000" dirty="0" err="1">
                <a:latin typeface="Microsoft YaHei" panose="020B0503020204020204" pitchFamily="34" charset="-122"/>
                <a:ea typeface="Microsoft YaHei" panose="020B0503020204020204" pitchFamily="34" charset="-122"/>
              </a:rPr>
              <a:t>SM+Texture</a:t>
            </a:r>
            <a:r>
              <a:rPr lang="en" altLang="zh-CN" sz="2000" dirty="0">
                <a:latin typeface="Microsoft YaHei" panose="020B0503020204020204" pitchFamily="34" charset="-122"/>
                <a:ea typeface="Microsoft YaHei" panose="020B0503020204020204" pitchFamily="34" charset="-122"/>
              </a:rPr>
              <a:t>(G80))</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SPA</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 Array(</a:t>
            </a:r>
            <a:r>
              <a:rPr lang="zh-CN" altLang="en-US" sz="2000" dirty="0">
                <a:latin typeface="Microsoft YaHei" panose="020B0503020204020204" pitchFamily="34" charset="-122"/>
                <a:ea typeface="Microsoft YaHei" panose="020B0503020204020204" pitchFamily="34" charset="-122"/>
              </a:rPr>
              <a:t>流</a:t>
            </a:r>
          </a:p>
          <a:p>
            <a:r>
              <a:rPr lang="zh-CN" altLang="en-US" sz="2000" dirty="0">
                <a:latin typeface="Microsoft YaHei" panose="020B0503020204020204" pitchFamily="34" charset="-122"/>
                <a:ea typeface="Microsoft YaHei" panose="020B0503020204020204" pitchFamily="34" charset="-122"/>
              </a:rPr>
              <a:t>处理器阵列，</a:t>
            </a:r>
            <a:r>
              <a:rPr lang="en-US" altLang="zh-CN" sz="2000" dirty="0">
                <a:latin typeface="Microsoft YaHei" panose="020B0503020204020204" pitchFamily="34" charset="-122"/>
                <a:ea typeface="Microsoft YaHei" panose="020B0503020204020204" pitchFamily="34" charset="-122"/>
              </a:rPr>
              <a:t>8 </a:t>
            </a:r>
            <a:r>
              <a:rPr lang="en" altLang="zh-CN" sz="2000" dirty="0">
                <a:latin typeface="Microsoft YaHei" panose="020B0503020204020204" pitchFamily="34" charset="-122"/>
                <a:ea typeface="Microsoft YaHei" panose="020B0503020204020204" pitchFamily="34" charset="-122"/>
              </a:rPr>
              <a:t>in G80)</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A56B6BE-2F23-284B-8E55-FC29D0960B3D}"/>
              </a:ext>
            </a:extLst>
          </p:cNvPr>
          <p:cNvPicPr>
            <a:picLocks noChangeAspect="1"/>
          </p:cNvPicPr>
          <p:nvPr/>
        </p:nvPicPr>
        <p:blipFill>
          <a:blip r:embed="rId3"/>
          <a:stretch>
            <a:fillRect/>
          </a:stretch>
        </p:blipFill>
        <p:spPr>
          <a:xfrm>
            <a:off x="4925335" y="1379640"/>
            <a:ext cx="6822016" cy="4542354"/>
          </a:xfrm>
          <a:prstGeom prst="rect">
            <a:avLst/>
          </a:prstGeom>
        </p:spPr>
      </p:pic>
    </p:spTree>
    <p:extLst>
      <p:ext uri="{BB962C8B-B14F-4D97-AF65-F5344CB8AC3E}">
        <p14:creationId xmlns:p14="http://schemas.microsoft.com/office/powerpoint/2010/main" val="5288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F7DA3E1-BA3D-1746-A039-962F172F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a:extLst>
              <a:ext uri="{FF2B5EF4-FFF2-40B4-BE49-F238E27FC236}">
                <a16:creationId xmlns:a16="http://schemas.microsoft.com/office/drawing/2014/main" id="{1B0E9E3C-08D4-BD44-B049-D1AD775F7E58}"/>
              </a:ext>
            </a:extLst>
          </p:cNvPr>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Microsoft YaHei" panose="020B0503020204020204" pitchFamily="34" charset="-122"/>
              <a:ea typeface="Microsoft YaHei" panose="020B0503020204020204" pitchFamily="34" charset="-122"/>
            </a:endParaRPr>
          </a:p>
          <a:p>
            <a:pPr lvl="0"/>
            <a:r>
              <a:rPr lang="en-US" altLang="zh-CN" sz="2400" b="1" dirty="0">
                <a:latin typeface="Microsoft YaHei" panose="020B0503020204020204" pitchFamily="34" charset="-122"/>
                <a:ea typeface="Microsoft YaHei" panose="020B0503020204020204" pitchFamily="34" charset="-122"/>
              </a:rPr>
              <a:t>1.4</a:t>
            </a:r>
            <a:r>
              <a:rPr lang="zh-CN" altLang="en-US" sz="2400" b="1" dirty="0">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P100</a:t>
            </a:r>
          </a:p>
          <a:p>
            <a:pPr lvl="0"/>
            <a:endParaRPr lang="zh-CN" altLang="zh-CN" sz="2400" dirty="0">
              <a:latin typeface="Microsoft YaHei" panose="020B0503020204020204" pitchFamily="34" charset="-122"/>
              <a:ea typeface="Microsoft YaHei" panose="020B0503020204020204" pitchFamily="34" charset="-122"/>
            </a:endParaRPr>
          </a:p>
          <a:p>
            <a:r>
              <a:rPr lang="en-US" altLang="zh-CN" sz="2000" dirty="0">
                <a:solidFill>
                  <a:srgbClr val="C00000"/>
                </a:solidFill>
                <a:latin typeface="Microsoft YaHei" panose="020B0503020204020204" pitchFamily="34" charset="-122"/>
                <a:ea typeface="Microsoft YaHei" panose="020B0503020204020204" pitchFamily="34" charset="-122"/>
              </a:rPr>
              <a:t>GP100</a:t>
            </a:r>
            <a:r>
              <a:rPr lang="zh-CN" altLang="zh-CN" sz="2000" dirty="0">
                <a:solidFill>
                  <a:srgbClr val="C00000"/>
                </a:solidFill>
                <a:latin typeface="Microsoft YaHei" panose="020B0503020204020204" pitchFamily="34" charset="-122"/>
                <a:ea typeface="Microsoft YaHei" panose="020B0503020204020204" pitchFamily="34" charset="-122"/>
              </a:rPr>
              <a:t>（帕斯卡架构的</a:t>
            </a:r>
            <a:r>
              <a:rPr lang="en-US" altLang="zh-CN" sz="2000" dirty="0">
                <a:solidFill>
                  <a:srgbClr val="C00000"/>
                </a:solidFill>
                <a:latin typeface="Microsoft YaHei" panose="020B0503020204020204" pitchFamily="34" charset="-122"/>
                <a:ea typeface="Microsoft YaHei" panose="020B0503020204020204" pitchFamily="34" charset="-122"/>
              </a:rPr>
              <a:t>P100GPU</a:t>
            </a:r>
            <a:r>
              <a:rPr lang="zh-CN" altLang="zh-CN" sz="2000" dirty="0">
                <a:solidFill>
                  <a:srgbClr val="C00000"/>
                </a:solidFill>
                <a:latin typeface="Microsoft YaHei" panose="020B0503020204020204" pitchFamily="34" charset="-122"/>
                <a:ea typeface="Microsoft YaHei" panose="020B0503020204020204" pitchFamily="34" charset="-122"/>
              </a:rPr>
              <a:t>）参数：</a:t>
            </a:r>
            <a:endParaRPr lang="en-US" altLang="zh-CN" sz="2000" dirty="0">
              <a:solidFill>
                <a:srgbClr val="C00000"/>
              </a:solidFill>
              <a:latin typeface="Microsoft YaHei" panose="020B0503020204020204" pitchFamily="34" charset="-122"/>
              <a:ea typeface="Microsoft YaHei" panose="020B0503020204020204" pitchFamily="34" charset="-122"/>
            </a:endParaRPr>
          </a:p>
          <a:p>
            <a:endParaRPr lang="zh-CN" altLang="zh-CN" sz="2000" dirty="0">
              <a:solidFill>
                <a:srgbClr val="C00000"/>
              </a:solidFill>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芯片：</a:t>
            </a:r>
            <a:r>
              <a:rPr lang="en-US" altLang="zh-CN" sz="2000" dirty="0">
                <a:latin typeface="Microsoft YaHei" panose="020B0503020204020204" pitchFamily="34" charset="-122"/>
                <a:ea typeface="Microsoft YaHei" panose="020B0503020204020204" pitchFamily="34" charset="-122"/>
              </a:rPr>
              <a:t>GP100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架构：</a:t>
            </a:r>
            <a:r>
              <a:rPr lang="en-US" altLang="zh-CN" sz="2000" dirty="0">
                <a:latin typeface="Microsoft YaHei" panose="020B0503020204020204" pitchFamily="34" charset="-122"/>
                <a:ea typeface="Microsoft YaHei" panose="020B0503020204020204" pitchFamily="34" charset="-122"/>
              </a:rPr>
              <a:t>SM_60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工艺：</a:t>
            </a:r>
            <a:r>
              <a:rPr lang="en-US" altLang="zh-CN" sz="2000" dirty="0">
                <a:latin typeface="Microsoft YaHei" panose="020B0503020204020204" pitchFamily="34" charset="-122"/>
                <a:ea typeface="Microsoft YaHei" panose="020B0503020204020204" pitchFamily="34" charset="-122"/>
              </a:rPr>
              <a:t>16 nm </a:t>
            </a:r>
            <a:r>
              <a:rPr lang="en-US" altLang="zh-CN" sz="2000" dirty="0" err="1">
                <a:latin typeface="Microsoft YaHei" panose="020B0503020204020204" pitchFamily="34" charset="-122"/>
                <a:ea typeface="Microsoft YaHei" panose="020B0503020204020204" pitchFamily="34" charset="-122"/>
              </a:rPr>
              <a:t>FinFET</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支持：双精度</a:t>
            </a:r>
            <a:r>
              <a:rPr lang="en-US" altLang="zh-CN" sz="2000" dirty="0">
                <a:latin typeface="Microsoft YaHei" panose="020B0503020204020204" pitchFamily="34" charset="-122"/>
                <a:ea typeface="Microsoft YaHei" panose="020B0503020204020204" pitchFamily="34" charset="-122"/>
              </a:rPr>
              <a:t> FP64, </a:t>
            </a:r>
            <a:r>
              <a:rPr lang="zh-CN" altLang="zh-CN" sz="2000" dirty="0">
                <a:latin typeface="Microsoft YaHei" panose="020B0503020204020204" pitchFamily="34" charset="-122"/>
                <a:ea typeface="Microsoft YaHei" panose="020B0503020204020204" pitchFamily="34" charset="-122"/>
              </a:rPr>
              <a:t>单精度</a:t>
            </a:r>
            <a:r>
              <a:rPr lang="en-US" altLang="zh-CN" sz="2000" dirty="0">
                <a:latin typeface="Microsoft YaHei" panose="020B0503020204020204" pitchFamily="34" charset="-122"/>
                <a:ea typeface="Microsoft YaHei" panose="020B0503020204020204" pitchFamily="34" charset="-122"/>
              </a:rPr>
              <a:t> FP32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en-US" altLang="zh-CN" sz="2000" dirty="0">
                <a:latin typeface="Microsoft YaHei" panose="020B0503020204020204" pitchFamily="34" charset="-122"/>
                <a:ea typeface="Microsoft YaHei" panose="020B0503020204020204" pitchFamily="34" charset="-122"/>
              </a:rPr>
              <a:t>250 W</a:t>
            </a: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SMs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个流处理器</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 </a:t>
            </a:r>
            <a:r>
              <a:rPr lang="zh-CN" altLang="zh-CN" sz="2000" dirty="0">
                <a:latin typeface="Microsoft YaHei" panose="020B0503020204020204" pitchFamily="34" charset="-122"/>
                <a:ea typeface="Microsoft YaHei" panose="020B0503020204020204" pitchFamily="34" charset="-122"/>
              </a:rPr>
              <a:t>核心数：</a:t>
            </a:r>
            <a:r>
              <a:rPr lang="en-US" altLang="zh-CN" sz="2000" dirty="0">
                <a:latin typeface="Microsoft YaHei" panose="020B0503020204020204" pitchFamily="34" charset="-122"/>
                <a:ea typeface="Microsoft YaHei" panose="020B0503020204020204" pitchFamily="34" charset="-122"/>
              </a:rPr>
              <a:t>3584</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56 SMs)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 </a:t>
            </a:r>
            <a:r>
              <a:rPr lang="zh-CN" altLang="zh-CN" sz="2000" dirty="0">
                <a:latin typeface="Microsoft YaHei" panose="020B0503020204020204" pitchFamily="34" charset="-122"/>
                <a:ea typeface="Microsoft YaHei" panose="020B0503020204020204" pitchFamily="34" charset="-122"/>
              </a:rPr>
              <a:t>时钟：</a:t>
            </a:r>
            <a:r>
              <a:rPr lang="en-US" altLang="zh-CN" sz="2000" dirty="0">
                <a:latin typeface="Microsoft YaHei" panose="020B0503020204020204" pitchFamily="34" charset="-122"/>
                <a:ea typeface="Microsoft YaHei" panose="020B0503020204020204" pitchFamily="34" charset="-122"/>
              </a:rPr>
              <a:t>1189 MHz/1328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 3 x16</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显存容量：</a:t>
            </a:r>
            <a:r>
              <a:rPr lang="en-US" altLang="zh-CN" sz="2000" dirty="0">
                <a:latin typeface="Microsoft YaHei" panose="020B0503020204020204" pitchFamily="34" charset="-122"/>
                <a:ea typeface="Microsoft YaHei" panose="020B0503020204020204" pitchFamily="34" charset="-122"/>
              </a:rPr>
              <a:t>12/16 GB HBM2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显存位宽：</a:t>
            </a:r>
            <a:r>
              <a:rPr lang="en-US" altLang="zh-CN" sz="2000" dirty="0">
                <a:latin typeface="Microsoft YaHei" panose="020B0503020204020204" pitchFamily="34" charset="-122"/>
                <a:ea typeface="Microsoft YaHei" panose="020B0503020204020204" pitchFamily="34" charset="-122"/>
              </a:rPr>
              <a:t>3072/4096 bits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显存时钟：</a:t>
            </a:r>
            <a:r>
              <a:rPr lang="en-US" altLang="zh-CN" sz="2000" dirty="0">
                <a:latin typeface="Microsoft YaHei" panose="020B0503020204020204" pitchFamily="34" charset="-122"/>
                <a:ea typeface="Microsoft YaHei" panose="020B0503020204020204" pitchFamily="34" charset="-122"/>
              </a:rPr>
              <a:t>715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显存带宽：</a:t>
            </a:r>
            <a:r>
              <a:rPr lang="en-US" altLang="zh-CN" sz="2000" dirty="0">
                <a:latin typeface="Microsoft YaHei" panose="020B0503020204020204" pitchFamily="34" charset="-122"/>
                <a:ea typeface="Microsoft YaHei" panose="020B0503020204020204" pitchFamily="34" charset="-122"/>
              </a:rPr>
              <a:t>539/732 GB/s</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328802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a:extLst>
              <a:ext uri="{FF2B5EF4-FFF2-40B4-BE49-F238E27FC236}">
                <a16:creationId xmlns:a16="http://schemas.microsoft.com/office/drawing/2014/main" id="{D0287773-85D8-8C4C-9236-9CE0EC3AD66F}"/>
              </a:ext>
            </a:extLst>
          </p:cNvPr>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02349C-A3C1-0B44-8F4B-20C1462A3326}"/>
              </a:ext>
            </a:extLst>
          </p:cNvPr>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ED7EBBB5-EE2F-1444-A194-B3BDB5EB494A}"/>
              </a:ext>
            </a:extLst>
          </p:cNvPr>
          <p:cNvSpPr/>
          <p:nvPr/>
        </p:nvSpPr>
        <p:spPr>
          <a:xfrm>
            <a:off x="1660263" y="4872789"/>
            <a:ext cx="8537985"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P100</a:t>
            </a:r>
            <a:r>
              <a:rPr lang="zh-CN" altLang="zh-CN" sz="2000" dirty="0">
                <a:latin typeface="Microsoft YaHei" panose="020B0503020204020204" pitchFamily="34" charset="-122"/>
                <a:ea typeface="Microsoft YaHei" panose="020B0503020204020204" pitchFamily="34" charset="-122"/>
              </a:rPr>
              <a:t>网址：</a:t>
            </a:r>
            <a:r>
              <a:rPr lang="en-US" altLang="zh-CN" sz="2000" u="sng" dirty="0">
                <a:latin typeface="Microsoft YaHei" panose="020B0503020204020204" pitchFamily="34" charset="-122"/>
                <a:ea typeface="Microsoft YaHei" panose="020B0503020204020204" pitchFamily="34" charset="-122"/>
                <a:hlinkClick r:id="rId2"/>
              </a:rPr>
              <a:t>https://www.nvidia.cn/data-center/tesla-p100/</a:t>
            </a:r>
            <a:endParaRPr lang="en-US" altLang="zh-CN" sz="2000" u="sng" dirty="0">
              <a:latin typeface="Microsoft YaHei" panose="020B0503020204020204" pitchFamily="34" charset="-122"/>
              <a:ea typeface="Microsoft YaHei" panose="020B0503020204020204" pitchFamily="34" charset="-122"/>
            </a:endParaRPr>
          </a:p>
          <a:p>
            <a:endParaRPr lang="zh-CN" altLang="zh-CN" sz="2000" dirty="0">
              <a:latin typeface="Microsoft YaHei" panose="020B0503020204020204" pitchFamily="34" charset="-122"/>
              <a:ea typeface="Microsoft YaHei" panose="020B0503020204020204" pitchFamily="34" charset="-122"/>
            </a:endParaRPr>
          </a:p>
          <a:p>
            <a:r>
              <a:rPr lang="zh-CN" altLang="zh-CN" sz="2000" dirty="0">
                <a:latin typeface="Microsoft YaHei" panose="020B0503020204020204" pitchFamily="34" charset="-122"/>
                <a:ea typeface="Microsoft YaHei" panose="020B0503020204020204" pitchFamily="34" charset="-122"/>
              </a:rPr>
              <a:t>英伟达的</a:t>
            </a:r>
            <a:r>
              <a:rPr lang="en-US" altLang="zh-CN" sz="2000" dirty="0">
                <a:latin typeface="Microsoft YaHei" panose="020B0503020204020204" pitchFamily="34" charset="-122"/>
                <a:ea typeface="Microsoft YaHei" panose="020B0503020204020204" pitchFamily="34" charset="-122"/>
              </a:rPr>
              <a:t>GitHub</a:t>
            </a:r>
            <a:r>
              <a:rPr lang="zh-CN" altLang="zh-CN" sz="2000" dirty="0">
                <a:latin typeface="Microsoft YaHei" panose="020B0503020204020204" pitchFamily="34" charset="-122"/>
                <a:ea typeface="Microsoft YaHei" panose="020B0503020204020204" pitchFamily="34" charset="-122"/>
              </a:rPr>
              <a:t>：</a:t>
            </a:r>
            <a:r>
              <a:rPr lang="en-US" altLang="zh-CN" sz="2000" u="sng" dirty="0">
                <a:latin typeface="Microsoft YaHei" panose="020B0503020204020204" pitchFamily="34" charset="-122"/>
                <a:ea typeface="Microsoft YaHei" panose="020B0503020204020204" pitchFamily="34" charset="-122"/>
                <a:hlinkClick r:id="rId3"/>
              </a:rPr>
              <a:t>https://github.com/NVIDIA</a:t>
            </a:r>
            <a:endParaRPr lang="zh-CN"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B48C0F8-DC74-EF40-98DB-DB09C40B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a:extLst>
              <a:ext uri="{FF2B5EF4-FFF2-40B4-BE49-F238E27FC236}">
                <a16:creationId xmlns:a16="http://schemas.microsoft.com/office/drawing/2014/main" id="{2CFEE143-9E80-1B47-A44F-BDC67EE48516}"/>
              </a:ext>
            </a:extLst>
          </p:cNvPr>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1.5</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V100</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9526050"/>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述职"/>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2643</TotalTime>
  <Words>6030</Words>
  <Application>Microsoft Office PowerPoint</Application>
  <PresentationFormat>宽屏</PresentationFormat>
  <Paragraphs>517</Paragraphs>
  <Slides>57</Slides>
  <Notes>56</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57</vt:i4>
      </vt:variant>
    </vt:vector>
  </HeadingPairs>
  <TitlesOfParts>
    <vt:vector size="64" baseType="lpstr">
      <vt:lpstr>思源黑体 CN Bold</vt:lpstr>
      <vt:lpstr>Microsoft YaHei</vt:lpstr>
      <vt:lpstr>Microsoft YaHei</vt:lpstr>
      <vt:lpstr>Arial</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尹 浩男</cp:lastModifiedBy>
  <cp:revision>131</cp:revision>
  <dcterms:created xsi:type="dcterms:W3CDTF">2020-03-19T05:21:00Z</dcterms:created>
  <dcterms:modified xsi:type="dcterms:W3CDTF">2020-09-23T05:55:43Z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